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63" r:id="rId5"/>
    <p:sldId id="260" r:id="rId6"/>
    <p:sldId id="261" r:id="rId7"/>
    <p:sldId id="267" r:id="rId8"/>
    <p:sldId id="262" r:id="rId9"/>
    <p:sldId id="265" r:id="rId10"/>
    <p:sldId id="270" r:id="rId11"/>
    <p:sldId id="268" r:id="rId12"/>
    <p:sldId id="271" r:id="rId13"/>
    <p:sldId id="272" r:id="rId14"/>
    <p:sldId id="273" r:id="rId15"/>
    <p:sldId id="269" r:id="rId16"/>
    <p:sldId id="274" r:id="rId17"/>
    <p:sldId id="266" r:id="rId18"/>
    <p:sldId id="264" r:id="rId19"/>
    <p:sldId id="275" r:id="rId20"/>
    <p:sldId id="276" r:id="rId21"/>
    <p:sldId id="277" r:id="rId22"/>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9P7LxWm14P9yksiDPY2eOg==" hashData="eTCD41G87JR2o/jyzA6+DV9ui0UBVkxB6s1puW8OejvLzkDQ2zQz+oeizT3p4v9UFFquzLkUZk1L8VWLvZPV6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E9F8FD"/>
    <a:srgbClr val="E5CB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CD2B54-2B19-4FB8-BC8B-53F012951558}" type="datetimeFigureOut">
              <a:rPr lang="vi-VN" smtClean="0"/>
              <a:t>22/10/2026</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E2179B-B083-4BA7-BE84-9ECB65091C39}" type="slidenum">
              <a:rPr lang="vi-VN" smtClean="0"/>
              <a:t>‹#›</a:t>
            </a:fld>
            <a:endParaRPr lang="vi-VN"/>
          </a:p>
        </p:txBody>
      </p:sp>
    </p:spTree>
    <p:extLst>
      <p:ext uri="{BB962C8B-B14F-4D97-AF65-F5344CB8AC3E}">
        <p14:creationId xmlns:p14="http://schemas.microsoft.com/office/powerpoint/2010/main" val="702578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5DE2179B-B083-4BA7-BE84-9ECB65091C39}" type="slidenum">
              <a:rPr lang="vi-VN" smtClean="0"/>
              <a:t>12</a:t>
            </a:fld>
            <a:endParaRPr lang="vi-VN"/>
          </a:p>
        </p:txBody>
      </p:sp>
    </p:spTree>
    <p:extLst>
      <p:ext uri="{BB962C8B-B14F-4D97-AF65-F5344CB8AC3E}">
        <p14:creationId xmlns:p14="http://schemas.microsoft.com/office/powerpoint/2010/main" val="4253018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5DE2179B-B083-4BA7-BE84-9ECB65091C39}" type="slidenum">
              <a:rPr lang="vi-VN" smtClean="0"/>
              <a:t>14</a:t>
            </a:fld>
            <a:endParaRPr lang="vi-VN"/>
          </a:p>
        </p:txBody>
      </p:sp>
    </p:spTree>
    <p:extLst>
      <p:ext uri="{BB962C8B-B14F-4D97-AF65-F5344CB8AC3E}">
        <p14:creationId xmlns:p14="http://schemas.microsoft.com/office/powerpoint/2010/main" val="1485502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vi-VN" dirty="0"/>
          </a:p>
        </p:txBody>
      </p:sp>
      <p:sp>
        <p:nvSpPr>
          <p:cNvPr id="4" name="Slide Number Placeholder 3"/>
          <p:cNvSpPr>
            <a:spLocks noGrp="1"/>
          </p:cNvSpPr>
          <p:nvPr>
            <p:ph type="sldNum" sz="quarter" idx="5"/>
          </p:nvPr>
        </p:nvSpPr>
        <p:spPr/>
        <p:txBody>
          <a:bodyPr/>
          <a:lstStyle/>
          <a:p>
            <a:fld id="{5DE2179B-B083-4BA7-BE84-9ECB65091C39}" type="slidenum">
              <a:rPr lang="vi-VN" smtClean="0"/>
              <a:t>21</a:t>
            </a:fld>
            <a:endParaRPr lang="vi-VN"/>
          </a:p>
        </p:txBody>
      </p:sp>
    </p:spTree>
    <p:extLst>
      <p:ext uri="{BB962C8B-B14F-4D97-AF65-F5344CB8AC3E}">
        <p14:creationId xmlns:p14="http://schemas.microsoft.com/office/powerpoint/2010/main" val="2425833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E1B3F-1C45-66B9-8E34-5ED535CEE5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2151B8C5-F17F-0F27-7389-BEF7B4A176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47A7FCFF-B9A0-84C3-9932-4141B5869F2B}"/>
              </a:ext>
            </a:extLst>
          </p:cNvPr>
          <p:cNvSpPr>
            <a:spLocks noGrp="1"/>
          </p:cNvSpPr>
          <p:nvPr>
            <p:ph type="dt" sz="half" idx="10"/>
          </p:nvPr>
        </p:nvSpPr>
        <p:spPr/>
        <p:txBody>
          <a:bodyPr/>
          <a:lstStyle/>
          <a:p>
            <a:fld id="{069BC2BA-ED86-49FA-8A7F-10EAB46DC476}" type="datetimeFigureOut">
              <a:rPr lang="vi-VN" smtClean="0"/>
              <a:t>22/10/2026</a:t>
            </a:fld>
            <a:endParaRPr lang="vi-VN"/>
          </a:p>
        </p:txBody>
      </p:sp>
      <p:sp>
        <p:nvSpPr>
          <p:cNvPr id="5" name="Footer Placeholder 4">
            <a:extLst>
              <a:ext uri="{FF2B5EF4-FFF2-40B4-BE49-F238E27FC236}">
                <a16:creationId xmlns:a16="http://schemas.microsoft.com/office/drawing/2014/main" id="{1E32D2BD-3960-DC2A-D69E-70DBEA26E646}"/>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766ACE34-1359-7418-6FAB-E107F462AB2B}"/>
              </a:ext>
            </a:extLst>
          </p:cNvPr>
          <p:cNvSpPr>
            <a:spLocks noGrp="1"/>
          </p:cNvSpPr>
          <p:nvPr>
            <p:ph type="sldNum" sz="quarter" idx="12"/>
          </p:nvPr>
        </p:nvSpPr>
        <p:spPr/>
        <p:txBody>
          <a:bodyPr/>
          <a:lstStyle/>
          <a:p>
            <a:fld id="{DFC37081-903A-4EC7-B065-AE9F5864402C}" type="slidenum">
              <a:rPr lang="vi-VN" smtClean="0"/>
              <a:t>‹#›</a:t>
            </a:fld>
            <a:endParaRPr lang="vi-VN"/>
          </a:p>
        </p:txBody>
      </p:sp>
    </p:spTree>
    <p:extLst>
      <p:ext uri="{BB962C8B-B14F-4D97-AF65-F5344CB8AC3E}">
        <p14:creationId xmlns:p14="http://schemas.microsoft.com/office/powerpoint/2010/main" val="946846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22F76-9666-B18B-6FC7-D8779E56348C}"/>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B250F685-32DD-5C0A-D70E-13025F57CB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EB24BC09-DAAC-799B-975F-72001625F46F}"/>
              </a:ext>
            </a:extLst>
          </p:cNvPr>
          <p:cNvSpPr>
            <a:spLocks noGrp="1"/>
          </p:cNvSpPr>
          <p:nvPr>
            <p:ph type="dt" sz="half" idx="10"/>
          </p:nvPr>
        </p:nvSpPr>
        <p:spPr/>
        <p:txBody>
          <a:bodyPr/>
          <a:lstStyle/>
          <a:p>
            <a:fld id="{069BC2BA-ED86-49FA-8A7F-10EAB46DC476}" type="datetimeFigureOut">
              <a:rPr lang="vi-VN" smtClean="0"/>
              <a:t>22/10/2026</a:t>
            </a:fld>
            <a:endParaRPr lang="vi-VN"/>
          </a:p>
        </p:txBody>
      </p:sp>
      <p:sp>
        <p:nvSpPr>
          <p:cNvPr id="5" name="Footer Placeholder 4">
            <a:extLst>
              <a:ext uri="{FF2B5EF4-FFF2-40B4-BE49-F238E27FC236}">
                <a16:creationId xmlns:a16="http://schemas.microsoft.com/office/drawing/2014/main" id="{BB2E07B9-79B5-108D-392E-C2884C04F6E5}"/>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94A9F54B-D910-16C6-7BC0-40874B6BBC8E}"/>
              </a:ext>
            </a:extLst>
          </p:cNvPr>
          <p:cNvSpPr>
            <a:spLocks noGrp="1"/>
          </p:cNvSpPr>
          <p:nvPr>
            <p:ph type="sldNum" sz="quarter" idx="12"/>
          </p:nvPr>
        </p:nvSpPr>
        <p:spPr/>
        <p:txBody>
          <a:bodyPr/>
          <a:lstStyle/>
          <a:p>
            <a:fld id="{DFC37081-903A-4EC7-B065-AE9F5864402C}" type="slidenum">
              <a:rPr lang="vi-VN" smtClean="0"/>
              <a:t>‹#›</a:t>
            </a:fld>
            <a:endParaRPr lang="vi-VN"/>
          </a:p>
        </p:txBody>
      </p:sp>
    </p:spTree>
    <p:extLst>
      <p:ext uri="{BB962C8B-B14F-4D97-AF65-F5344CB8AC3E}">
        <p14:creationId xmlns:p14="http://schemas.microsoft.com/office/powerpoint/2010/main" val="63932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3C58B-621A-807C-C0D5-975EF811E4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E6165022-EC18-F26B-8516-5ED5B70B30E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0B5C85-FF2C-BDB6-C881-05314DAEF1E0}"/>
              </a:ext>
            </a:extLst>
          </p:cNvPr>
          <p:cNvSpPr>
            <a:spLocks noGrp="1"/>
          </p:cNvSpPr>
          <p:nvPr>
            <p:ph type="dt" sz="half" idx="10"/>
          </p:nvPr>
        </p:nvSpPr>
        <p:spPr/>
        <p:txBody>
          <a:bodyPr/>
          <a:lstStyle/>
          <a:p>
            <a:fld id="{069BC2BA-ED86-49FA-8A7F-10EAB46DC476}" type="datetimeFigureOut">
              <a:rPr lang="vi-VN" smtClean="0"/>
              <a:t>22/10/2026</a:t>
            </a:fld>
            <a:endParaRPr lang="vi-VN"/>
          </a:p>
        </p:txBody>
      </p:sp>
      <p:sp>
        <p:nvSpPr>
          <p:cNvPr id="5" name="Footer Placeholder 4">
            <a:extLst>
              <a:ext uri="{FF2B5EF4-FFF2-40B4-BE49-F238E27FC236}">
                <a16:creationId xmlns:a16="http://schemas.microsoft.com/office/drawing/2014/main" id="{89F3F37F-F96F-EA9B-ABE3-15C0D49DFF4C}"/>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E8FCD475-8710-74E9-BC62-12165871CFD4}"/>
              </a:ext>
            </a:extLst>
          </p:cNvPr>
          <p:cNvSpPr>
            <a:spLocks noGrp="1"/>
          </p:cNvSpPr>
          <p:nvPr>
            <p:ph type="sldNum" sz="quarter" idx="12"/>
          </p:nvPr>
        </p:nvSpPr>
        <p:spPr/>
        <p:txBody>
          <a:bodyPr/>
          <a:lstStyle/>
          <a:p>
            <a:fld id="{DFC37081-903A-4EC7-B065-AE9F5864402C}" type="slidenum">
              <a:rPr lang="vi-VN" smtClean="0"/>
              <a:t>‹#›</a:t>
            </a:fld>
            <a:endParaRPr lang="vi-VN"/>
          </a:p>
        </p:txBody>
      </p:sp>
    </p:spTree>
    <p:extLst>
      <p:ext uri="{BB962C8B-B14F-4D97-AF65-F5344CB8AC3E}">
        <p14:creationId xmlns:p14="http://schemas.microsoft.com/office/powerpoint/2010/main" val="4166413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7E3AC-072C-ACE3-2B33-6270354CD3B8}"/>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BEF799E4-6FE5-FC27-F189-002F3A999C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F154D8D7-882A-0FB0-F0CC-439992FE86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4D8D483E-E032-62F9-2D99-2E8B7E124EC4}"/>
              </a:ext>
            </a:extLst>
          </p:cNvPr>
          <p:cNvSpPr>
            <a:spLocks noGrp="1"/>
          </p:cNvSpPr>
          <p:nvPr>
            <p:ph type="dt" sz="half" idx="10"/>
          </p:nvPr>
        </p:nvSpPr>
        <p:spPr/>
        <p:txBody>
          <a:bodyPr/>
          <a:lstStyle/>
          <a:p>
            <a:fld id="{069BC2BA-ED86-49FA-8A7F-10EAB46DC476}" type="datetimeFigureOut">
              <a:rPr lang="vi-VN" smtClean="0"/>
              <a:t>22/10/2026</a:t>
            </a:fld>
            <a:endParaRPr lang="vi-VN"/>
          </a:p>
        </p:txBody>
      </p:sp>
      <p:sp>
        <p:nvSpPr>
          <p:cNvPr id="6" name="Footer Placeholder 5">
            <a:extLst>
              <a:ext uri="{FF2B5EF4-FFF2-40B4-BE49-F238E27FC236}">
                <a16:creationId xmlns:a16="http://schemas.microsoft.com/office/drawing/2014/main" id="{6931B666-B1BF-45A5-56DF-6556777F943F}"/>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26296B97-3DAC-CC35-2B05-EA487D21B0E1}"/>
              </a:ext>
            </a:extLst>
          </p:cNvPr>
          <p:cNvSpPr>
            <a:spLocks noGrp="1"/>
          </p:cNvSpPr>
          <p:nvPr>
            <p:ph type="sldNum" sz="quarter" idx="12"/>
          </p:nvPr>
        </p:nvSpPr>
        <p:spPr/>
        <p:txBody>
          <a:bodyPr/>
          <a:lstStyle/>
          <a:p>
            <a:fld id="{DFC37081-903A-4EC7-B065-AE9F5864402C}" type="slidenum">
              <a:rPr lang="vi-VN" smtClean="0"/>
              <a:t>‹#›</a:t>
            </a:fld>
            <a:endParaRPr lang="vi-VN"/>
          </a:p>
        </p:txBody>
      </p:sp>
    </p:spTree>
    <p:extLst>
      <p:ext uri="{BB962C8B-B14F-4D97-AF65-F5344CB8AC3E}">
        <p14:creationId xmlns:p14="http://schemas.microsoft.com/office/powerpoint/2010/main" val="4096267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62972-5D75-26F0-1461-DC5289A59F60}"/>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51156ACD-4D37-EFAD-7DAF-C6569E58B6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CFF71C-F6C3-9F3F-AF24-7F9C60F623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2897363F-15CD-BE53-4191-DEC1F56CB1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CF8943-02BC-534E-7E4B-7DCF464F43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7B4639D8-5C4B-C92E-8803-C5C117A45A00}"/>
              </a:ext>
            </a:extLst>
          </p:cNvPr>
          <p:cNvSpPr>
            <a:spLocks noGrp="1"/>
          </p:cNvSpPr>
          <p:nvPr>
            <p:ph type="dt" sz="half" idx="10"/>
          </p:nvPr>
        </p:nvSpPr>
        <p:spPr/>
        <p:txBody>
          <a:bodyPr/>
          <a:lstStyle/>
          <a:p>
            <a:fld id="{069BC2BA-ED86-49FA-8A7F-10EAB46DC476}" type="datetimeFigureOut">
              <a:rPr lang="vi-VN" smtClean="0"/>
              <a:t>22/10/2026</a:t>
            </a:fld>
            <a:endParaRPr lang="vi-VN"/>
          </a:p>
        </p:txBody>
      </p:sp>
      <p:sp>
        <p:nvSpPr>
          <p:cNvPr id="8" name="Footer Placeholder 7">
            <a:extLst>
              <a:ext uri="{FF2B5EF4-FFF2-40B4-BE49-F238E27FC236}">
                <a16:creationId xmlns:a16="http://schemas.microsoft.com/office/drawing/2014/main" id="{66FDF4F8-39F7-CCB4-9B45-116BA86B7E1C}"/>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7A9F59B6-0E89-893D-3D7C-8BB64F1E51C3}"/>
              </a:ext>
            </a:extLst>
          </p:cNvPr>
          <p:cNvSpPr>
            <a:spLocks noGrp="1"/>
          </p:cNvSpPr>
          <p:nvPr>
            <p:ph type="sldNum" sz="quarter" idx="12"/>
          </p:nvPr>
        </p:nvSpPr>
        <p:spPr/>
        <p:txBody>
          <a:bodyPr/>
          <a:lstStyle/>
          <a:p>
            <a:fld id="{DFC37081-903A-4EC7-B065-AE9F5864402C}" type="slidenum">
              <a:rPr lang="vi-VN" smtClean="0"/>
              <a:t>‹#›</a:t>
            </a:fld>
            <a:endParaRPr lang="vi-VN"/>
          </a:p>
        </p:txBody>
      </p:sp>
    </p:spTree>
    <p:extLst>
      <p:ext uri="{BB962C8B-B14F-4D97-AF65-F5344CB8AC3E}">
        <p14:creationId xmlns:p14="http://schemas.microsoft.com/office/powerpoint/2010/main" val="2178623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742B0-A796-60A8-44EB-A887DB9C826B}"/>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ADE6D242-EFE6-8335-8B37-B885D12C8482}"/>
              </a:ext>
            </a:extLst>
          </p:cNvPr>
          <p:cNvSpPr>
            <a:spLocks noGrp="1"/>
          </p:cNvSpPr>
          <p:nvPr>
            <p:ph type="dt" sz="half" idx="10"/>
          </p:nvPr>
        </p:nvSpPr>
        <p:spPr/>
        <p:txBody>
          <a:bodyPr/>
          <a:lstStyle/>
          <a:p>
            <a:fld id="{069BC2BA-ED86-49FA-8A7F-10EAB46DC476}" type="datetimeFigureOut">
              <a:rPr lang="vi-VN" smtClean="0"/>
              <a:t>22/10/2026</a:t>
            </a:fld>
            <a:endParaRPr lang="vi-VN"/>
          </a:p>
        </p:txBody>
      </p:sp>
      <p:sp>
        <p:nvSpPr>
          <p:cNvPr id="4" name="Footer Placeholder 3">
            <a:extLst>
              <a:ext uri="{FF2B5EF4-FFF2-40B4-BE49-F238E27FC236}">
                <a16:creationId xmlns:a16="http://schemas.microsoft.com/office/drawing/2014/main" id="{A7602124-8EC8-C1B5-2922-010763A6826C}"/>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3ACE57B8-0446-C0FD-4A38-1496B748854E}"/>
              </a:ext>
            </a:extLst>
          </p:cNvPr>
          <p:cNvSpPr>
            <a:spLocks noGrp="1"/>
          </p:cNvSpPr>
          <p:nvPr>
            <p:ph type="sldNum" sz="quarter" idx="12"/>
          </p:nvPr>
        </p:nvSpPr>
        <p:spPr/>
        <p:txBody>
          <a:bodyPr/>
          <a:lstStyle/>
          <a:p>
            <a:fld id="{DFC37081-903A-4EC7-B065-AE9F5864402C}" type="slidenum">
              <a:rPr lang="vi-VN" smtClean="0"/>
              <a:t>‹#›</a:t>
            </a:fld>
            <a:endParaRPr lang="vi-VN"/>
          </a:p>
        </p:txBody>
      </p:sp>
    </p:spTree>
    <p:extLst>
      <p:ext uri="{BB962C8B-B14F-4D97-AF65-F5344CB8AC3E}">
        <p14:creationId xmlns:p14="http://schemas.microsoft.com/office/powerpoint/2010/main" val="1159017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7C1263-1E04-56BD-746A-7472681E026E}"/>
              </a:ext>
            </a:extLst>
          </p:cNvPr>
          <p:cNvSpPr>
            <a:spLocks noGrp="1"/>
          </p:cNvSpPr>
          <p:nvPr>
            <p:ph type="dt" sz="half" idx="10"/>
          </p:nvPr>
        </p:nvSpPr>
        <p:spPr/>
        <p:txBody>
          <a:bodyPr/>
          <a:lstStyle/>
          <a:p>
            <a:fld id="{069BC2BA-ED86-49FA-8A7F-10EAB46DC476}" type="datetimeFigureOut">
              <a:rPr lang="vi-VN" smtClean="0"/>
              <a:t>22/10/2026</a:t>
            </a:fld>
            <a:endParaRPr lang="vi-VN"/>
          </a:p>
        </p:txBody>
      </p:sp>
      <p:sp>
        <p:nvSpPr>
          <p:cNvPr id="3" name="Footer Placeholder 2">
            <a:extLst>
              <a:ext uri="{FF2B5EF4-FFF2-40B4-BE49-F238E27FC236}">
                <a16:creationId xmlns:a16="http://schemas.microsoft.com/office/drawing/2014/main" id="{3A53AE6E-7BD0-57CD-89E5-19B1D995C959}"/>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32C8F7ED-CA22-41CD-C518-1108606F009A}"/>
              </a:ext>
            </a:extLst>
          </p:cNvPr>
          <p:cNvSpPr>
            <a:spLocks noGrp="1"/>
          </p:cNvSpPr>
          <p:nvPr>
            <p:ph type="sldNum" sz="quarter" idx="12"/>
          </p:nvPr>
        </p:nvSpPr>
        <p:spPr/>
        <p:txBody>
          <a:bodyPr/>
          <a:lstStyle/>
          <a:p>
            <a:fld id="{DFC37081-903A-4EC7-B065-AE9F5864402C}" type="slidenum">
              <a:rPr lang="vi-VN" smtClean="0"/>
              <a:t>‹#›</a:t>
            </a:fld>
            <a:endParaRPr lang="vi-VN"/>
          </a:p>
        </p:txBody>
      </p:sp>
    </p:spTree>
    <p:extLst>
      <p:ext uri="{BB962C8B-B14F-4D97-AF65-F5344CB8AC3E}">
        <p14:creationId xmlns:p14="http://schemas.microsoft.com/office/powerpoint/2010/main" val="3201213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2AA08-785D-2BCA-8414-50D618EDA8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CAB50856-0CB8-6515-B304-4AF358B2AD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1AA531FC-C46D-FFBB-D91F-28B5CB8437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5928B4-B6A4-5D98-EBAA-AD1F0D8D45C3}"/>
              </a:ext>
            </a:extLst>
          </p:cNvPr>
          <p:cNvSpPr>
            <a:spLocks noGrp="1"/>
          </p:cNvSpPr>
          <p:nvPr>
            <p:ph type="dt" sz="half" idx="10"/>
          </p:nvPr>
        </p:nvSpPr>
        <p:spPr/>
        <p:txBody>
          <a:bodyPr/>
          <a:lstStyle/>
          <a:p>
            <a:fld id="{069BC2BA-ED86-49FA-8A7F-10EAB46DC476}" type="datetimeFigureOut">
              <a:rPr lang="vi-VN" smtClean="0"/>
              <a:t>22/10/2026</a:t>
            </a:fld>
            <a:endParaRPr lang="vi-VN"/>
          </a:p>
        </p:txBody>
      </p:sp>
      <p:sp>
        <p:nvSpPr>
          <p:cNvPr id="6" name="Footer Placeholder 5">
            <a:extLst>
              <a:ext uri="{FF2B5EF4-FFF2-40B4-BE49-F238E27FC236}">
                <a16:creationId xmlns:a16="http://schemas.microsoft.com/office/drawing/2014/main" id="{58860EBC-3C01-3CB4-FEA5-FCCAAE216638}"/>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DF0B7CD9-3882-A88F-D581-4C05FDD2E0CC}"/>
              </a:ext>
            </a:extLst>
          </p:cNvPr>
          <p:cNvSpPr>
            <a:spLocks noGrp="1"/>
          </p:cNvSpPr>
          <p:nvPr>
            <p:ph type="sldNum" sz="quarter" idx="12"/>
          </p:nvPr>
        </p:nvSpPr>
        <p:spPr/>
        <p:txBody>
          <a:bodyPr/>
          <a:lstStyle/>
          <a:p>
            <a:fld id="{DFC37081-903A-4EC7-B065-AE9F5864402C}" type="slidenum">
              <a:rPr lang="vi-VN" smtClean="0"/>
              <a:t>‹#›</a:t>
            </a:fld>
            <a:endParaRPr lang="vi-VN"/>
          </a:p>
        </p:txBody>
      </p:sp>
    </p:spTree>
    <p:extLst>
      <p:ext uri="{BB962C8B-B14F-4D97-AF65-F5344CB8AC3E}">
        <p14:creationId xmlns:p14="http://schemas.microsoft.com/office/powerpoint/2010/main" val="332336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8A586-2726-6E5D-D74A-9BD5928884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2520DBFF-9A21-4C89-A441-09C947E41F6E}"/>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171E58B5-50E0-9C6B-55F3-4815273987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2C5B79-6FD8-AC84-AE42-8890B9B58224}"/>
              </a:ext>
            </a:extLst>
          </p:cNvPr>
          <p:cNvSpPr>
            <a:spLocks noGrp="1"/>
          </p:cNvSpPr>
          <p:nvPr>
            <p:ph type="dt" sz="half" idx="10"/>
          </p:nvPr>
        </p:nvSpPr>
        <p:spPr/>
        <p:txBody>
          <a:bodyPr/>
          <a:lstStyle/>
          <a:p>
            <a:fld id="{069BC2BA-ED86-49FA-8A7F-10EAB46DC476}" type="datetimeFigureOut">
              <a:rPr lang="vi-VN" smtClean="0"/>
              <a:t>22/10/2026</a:t>
            </a:fld>
            <a:endParaRPr lang="vi-VN"/>
          </a:p>
        </p:txBody>
      </p:sp>
      <p:sp>
        <p:nvSpPr>
          <p:cNvPr id="6" name="Footer Placeholder 5">
            <a:extLst>
              <a:ext uri="{FF2B5EF4-FFF2-40B4-BE49-F238E27FC236}">
                <a16:creationId xmlns:a16="http://schemas.microsoft.com/office/drawing/2014/main" id="{F3E83780-E59F-408E-DA4E-8A6873D45159}"/>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E2D78B7E-7579-FAF9-6F6D-78EACACAF89B}"/>
              </a:ext>
            </a:extLst>
          </p:cNvPr>
          <p:cNvSpPr>
            <a:spLocks noGrp="1"/>
          </p:cNvSpPr>
          <p:nvPr>
            <p:ph type="sldNum" sz="quarter" idx="12"/>
          </p:nvPr>
        </p:nvSpPr>
        <p:spPr/>
        <p:txBody>
          <a:bodyPr/>
          <a:lstStyle/>
          <a:p>
            <a:fld id="{DFC37081-903A-4EC7-B065-AE9F5864402C}" type="slidenum">
              <a:rPr lang="vi-VN" smtClean="0"/>
              <a:t>‹#›</a:t>
            </a:fld>
            <a:endParaRPr lang="vi-VN"/>
          </a:p>
        </p:txBody>
      </p:sp>
    </p:spTree>
    <p:extLst>
      <p:ext uri="{BB962C8B-B14F-4D97-AF65-F5344CB8AC3E}">
        <p14:creationId xmlns:p14="http://schemas.microsoft.com/office/powerpoint/2010/main" val="1452243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5F55-3959-D63F-941A-D0B5D0A820A2}"/>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03B85384-6FBE-21D7-2903-517406235E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34834CC3-F960-593B-881C-4C2E22FB1FDD}"/>
              </a:ext>
            </a:extLst>
          </p:cNvPr>
          <p:cNvSpPr>
            <a:spLocks noGrp="1"/>
          </p:cNvSpPr>
          <p:nvPr>
            <p:ph type="dt" sz="half" idx="10"/>
          </p:nvPr>
        </p:nvSpPr>
        <p:spPr/>
        <p:txBody>
          <a:bodyPr/>
          <a:lstStyle/>
          <a:p>
            <a:fld id="{069BC2BA-ED86-49FA-8A7F-10EAB46DC476}" type="datetimeFigureOut">
              <a:rPr lang="vi-VN" smtClean="0"/>
              <a:t>22/10/2026</a:t>
            </a:fld>
            <a:endParaRPr lang="vi-VN"/>
          </a:p>
        </p:txBody>
      </p:sp>
      <p:sp>
        <p:nvSpPr>
          <p:cNvPr id="5" name="Footer Placeholder 4">
            <a:extLst>
              <a:ext uri="{FF2B5EF4-FFF2-40B4-BE49-F238E27FC236}">
                <a16:creationId xmlns:a16="http://schemas.microsoft.com/office/drawing/2014/main" id="{116233A5-B8DD-105E-2F69-C7E06FD5D7D9}"/>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7CB63EFC-4356-EC22-F0B6-94331D5C6C36}"/>
              </a:ext>
            </a:extLst>
          </p:cNvPr>
          <p:cNvSpPr>
            <a:spLocks noGrp="1"/>
          </p:cNvSpPr>
          <p:nvPr>
            <p:ph type="sldNum" sz="quarter" idx="12"/>
          </p:nvPr>
        </p:nvSpPr>
        <p:spPr/>
        <p:txBody>
          <a:bodyPr/>
          <a:lstStyle/>
          <a:p>
            <a:fld id="{DFC37081-903A-4EC7-B065-AE9F5864402C}" type="slidenum">
              <a:rPr lang="vi-VN" smtClean="0"/>
              <a:t>‹#›</a:t>
            </a:fld>
            <a:endParaRPr lang="vi-VN"/>
          </a:p>
        </p:txBody>
      </p:sp>
    </p:spTree>
    <p:extLst>
      <p:ext uri="{BB962C8B-B14F-4D97-AF65-F5344CB8AC3E}">
        <p14:creationId xmlns:p14="http://schemas.microsoft.com/office/powerpoint/2010/main" val="1979681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3BC2AD-D612-E804-5EBC-D4FB64E1642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9300B3C2-F0FF-ED68-057C-6869FEAA97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6D6EC97A-28A9-759A-B411-7E1A18A8AEB9}"/>
              </a:ext>
            </a:extLst>
          </p:cNvPr>
          <p:cNvSpPr>
            <a:spLocks noGrp="1"/>
          </p:cNvSpPr>
          <p:nvPr>
            <p:ph type="dt" sz="half" idx="10"/>
          </p:nvPr>
        </p:nvSpPr>
        <p:spPr/>
        <p:txBody>
          <a:bodyPr/>
          <a:lstStyle/>
          <a:p>
            <a:fld id="{069BC2BA-ED86-49FA-8A7F-10EAB46DC476}" type="datetimeFigureOut">
              <a:rPr lang="vi-VN" smtClean="0"/>
              <a:t>22/10/2026</a:t>
            </a:fld>
            <a:endParaRPr lang="vi-VN"/>
          </a:p>
        </p:txBody>
      </p:sp>
      <p:sp>
        <p:nvSpPr>
          <p:cNvPr id="5" name="Footer Placeholder 4">
            <a:extLst>
              <a:ext uri="{FF2B5EF4-FFF2-40B4-BE49-F238E27FC236}">
                <a16:creationId xmlns:a16="http://schemas.microsoft.com/office/drawing/2014/main" id="{42B0DFF1-FE1F-74D4-790E-623EEDCD3BC1}"/>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1B5C4FFD-1440-997C-B146-8099AC0D8CEA}"/>
              </a:ext>
            </a:extLst>
          </p:cNvPr>
          <p:cNvSpPr>
            <a:spLocks noGrp="1"/>
          </p:cNvSpPr>
          <p:nvPr>
            <p:ph type="sldNum" sz="quarter" idx="12"/>
          </p:nvPr>
        </p:nvSpPr>
        <p:spPr/>
        <p:txBody>
          <a:bodyPr/>
          <a:lstStyle/>
          <a:p>
            <a:fld id="{DFC37081-903A-4EC7-B065-AE9F5864402C}" type="slidenum">
              <a:rPr lang="vi-VN" smtClean="0"/>
              <a:t>‹#›</a:t>
            </a:fld>
            <a:endParaRPr lang="vi-VN"/>
          </a:p>
        </p:txBody>
      </p:sp>
    </p:spTree>
    <p:extLst>
      <p:ext uri="{BB962C8B-B14F-4D97-AF65-F5344CB8AC3E}">
        <p14:creationId xmlns:p14="http://schemas.microsoft.com/office/powerpoint/2010/main" val="1746765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B62447-609D-0392-1676-A43924C61E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5E540AB2-20AE-776D-C300-51A8708AFD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149D9663-5881-5079-93B3-5D18798955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69BC2BA-ED86-49FA-8A7F-10EAB46DC476}" type="datetimeFigureOut">
              <a:rPr lang="vi-VN" smtClean="0"/>
              <a:t>22/10/2026</a:t>
            </a:fld>
            <a:endParaRPr lang="vi-VN"/>
          </a:p>
        </p:txBody>
      </p:sp>
      <p:sp>
        <p:nvSpPr>
          <p:cNvPr id="5" name="Footer Placeholder 4">
            <a:extLst>
              <a:ext uri="{FF2B5EF4-FFF2-40B4-BE49-F238E27FC236}">
                <a16:creationId xmlns:a16="http://schemas.microsoft.com/office/drawing/2014/main" id="{EE8023E6-56ED-04E5-6D10-8BB50C4210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vi-VN"/>
          </a:p>
        </p:txBody>
      </p:sp>
      <p:sp>
        <p:nvSpPr>
          <p:cNvPr id="6" name="Slide Number Placeholder 5">
            <a:extLst>
              <a:ext uri="{FF2B5EF4-FFF2-40B4-BE49-F238E27FC236}">
                <a16:creationId xmlns:a16="http://schemas.microsoft.com/office/drawing/2014/main" id="{13232386-7ABC-5AE2-DA0B-2EC37CDB3A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C37081-903A-4EC7-B065-AE9F5864402C}" type="slidenum">
              <a:rPr lang="vi-VN" smtClean="0"/>
              <a:t>‹#›</a:t>
            </a:fld>
            <a:endParaRPr lang="vi-VN"/>
          </a:p>
        </p:txBody>
      </p:sp>
    </p:spTree>
    <p:extLst>
      <p:ext uri="{BB962C8B-B14F-4D97-AF65-F5344CB8AC3E}">
        <p14:creationId xmlns:p14="http://schemas.microsoft.com/office/powerpoint/2010/main" val="1373916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svg"/><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svg"/><Relationship Id="rId3" Type="http://schemas.microsoft.com/office/2007/relationships/hdphoto" Target="../media/hdphoto1.wdp"/><Relationship Id="rId7" Type="http://schemas.openxmlformats.org/officeDocument/2006/relationships/image" Target="../media/image15.svg"/><Relationship Id="rId12" Type="http://schemas.openxmlformats.org/officeDocument/2006/relationships/image" Target="../media/image20.jp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4.svg"/><Relationship Id="rId11" Type="http://schemas.openxmlformats.org/officeDocument/2006/relationships/image" Target="../media/image19.jpg"/><Relationship Id="rId5" Type="http://schemas.openxmlformats.org/officeDocument/2006/relationships/image" Target="../media/image13.svg"/><Relationship Id="rId10" Type="http://schemas.openxmlformats.org/officeDocument/2006/relationships/image" Target="../media/image18.pn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svg"/></Relationships>
</file>

<file path=ppt/slides/_rels/slide10.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jpg"/><Relationship Id="rId7" Type="http://schemas.openxmlformats.org/officeDocument/2006/relationships/image" Target="../media/image27.sv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6.svg"/><Relationship Id="rId11" Type="http://schemas.openxmlformats.org/officeDocument/2006/relationships/image" Target="../media/image31.svg"/><Relationship Id="rId5" Type="http://schemas.openxmlformats.org/officeDocument/2006/relationships/image" Target="../media/image25.sv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svg"/></Relationships>
</file>

<file path=ppt/slides/_rels/slide11.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1.svg"/><Relationship Id="rId3" Type="http://schemas.openxmlformats.org/officeDocument/2006/relationships/image" Target="../media/image33.jpeg"/><Relationship Id="rId7" Type="http://schemas.openxmlformats.org/officeDocument/2006/relationships/image" Target="../media/image36.svg"/><Relationship Id="rId12" Type="http://schemas.openxmlformats.org/officeDocument/2006/relationships/image" Target="../media/image40.sv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16.svg"/><Relationship Id="rId11" Type="http://schemas.openxmlformats.org/officeDocument/2006/relationships/image" Target="../media/image39.svg"/><Relationship Id="rId5" Type="http://schemas.openxmlformats.org/officeDocument/2006/relationships/image" Target="../media/image35.jpg"/><Relationship Id="rId10" Type="http://schemas.openxmlformats.org/officeDocument/2006/relationships/image" Target="../media/image38.svg"/><Relationship Id="rId4" Type="http://schemas.openxmlformats.org/officeDocument/2006/relationships/image" Target="../media/image34.jpeg"/><Relationship Id="rId9"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21.svg"/><Relationship Id="rId7" Type="http://schemas.openxmlformats.org/officeDocument/2006/relationships/image" Target="../media/image46.svg"/><Relationship Id="rId2" Type="http://schemas.openxmlformats.org/officeDocument/2006/relationships/image" Target="../media/image43.svg"/><Relationship Id="rId1" Type="http://schemas.openxmlformats.org/officeDocument/2006/relationships/slideLayout" Target="../slideLayouts/slideLayout2.xml"/><Relationship Id="rId6" Type="http://schemas.openxmlformats.org/officeDocument/2006/relationships/image" Target="../media/image45.svg"/><Relationship Id="rId5" Type="http://schemas.openxmlformats.org/officeDocument/2006/relationships/image" Target="../media/image44.svg"/><Relationship Id="rId10" Type="http://schemas.openxmlformats.org/officeDocument/2006/relationships/image" Target="../media/image49.svg"/><Relationship Id="rId4" Type="http://schemas.openxmlformats.org/officeDocument/2006/relationships/image" Target="../media/image14.svg"/><Relationship Id="rId9" Type="http://schemas.openxmlformats.org/officeDocument/2006/relationships/image" Target="../media/image48.svg"/></Relationships>
</file>

<file path=ppt/slides/_rels/slide14.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50.jpe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4.svg"/></Relationships>
</file>

<file path=ppt/slides/_rels/slide15.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56.svg"/><Relationship Id="rId7" Type="http://schemas.openxmlformats.org/officeDocument/2006/relationships/image" Target="../media/image49.svg"/><Relationship Id="rId2" Type="http://schemas.openxmlformats.org/officeDocument/2006/relationships/image" Target="../media/image55.svg"/><Relationship Id="rId1" Type="http://schemas.openxmlformats.org/officeDocument/2006/relationships/slideLayout" Target="../slideLayouts/slideLayout2.xml"/><Relationship Id="rId6" Type="http://schemas.openxmlformats.org/officeDocument/2006/relationships/image" Target="../media/image59.svg"/><Relationship Id="rId5" Type="http://schemas.openxmlformats.org/officeDocument/2006/relationships/image" Target="../media/image58.svg"/><Relationship Id="rId4" Type="http://schemas.openxmlformats.org/officeDocument/2006/relationships/image" Target="../media/image57.svg"/></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30.svg"/><Relationship Id="rId7" Type="http://schemas.openxmlformats.org/officeDocument/2006/relationships/image" Target="../media/image63.sv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62.svg"/><Relationship Id="rId5" Type="http://schemas.openxmlformats.org/officeDocument/2006/relationships/image" Target="../media/image61.svg"/><Relationship Id="rId4" Type="http://schemas.openxmlformats.org/officeDocument/2006/relationships/image" Target="../media/image60.svg"/></Relationships>
</file>

<file path=ppt/slides/_rels/slide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2.xml"/><Relationship Id="rId6" Type="http://schemas.openxmlformats.org/officeDocument/2006/relationships/image" Target="../media/image70.jpg"/><Relationship Id="rId5" Type="http://schemas.openxmlformats.org/officeDocument/2006/relationships/image" Target="../media/image69.jpg"/><Relationship Id="rId4" Type="http://schemas.openxmlformats.org/officeDocument/2006/relationships/image" Target="../media/image68.jpg"/></Relationships>
</file>

<file path=ppt/slides/_rels/slide21.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4.svg"/><Relationship Id="rId5" Type="http://schemas.openxmlformats.org/officeDocument/2006/relationships/image" Target="../media/image73.svg"/><Relationship Id="rId4" Type="http://schemas.openxmlformats.org/officeDocument/2006/relationships/image" Target="../media/image7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66FF"/>
        </a:solidFill>
        <a:effectLst/>
      </p:bgPr>
    </p:bg>
    <p:spTree>
      <p:nvGrpSpPr>
        <p:cNvPr id="1" name=""/>
        <p:cNvGrpSpPr/>
        <p:nvPr/>
      </p:nvGrpSpPr>
      <p:grpSpPr>
        <a:xfrm>
          <a:off x="0" y="0"/>
          <a:ext cx="0" cy="0"/>
          <a:chOff x="0" y="0"/>
          <a:chExt cx="0" cy="0"/>
        </a:xfrm>
      </p:grpSpPr>
      <p:sp>
        <p:nvSpPr>
          <p:cNvPr id="47" name="Freeform: Shape 46">
            <a:extLst>
              <a:ext uri="{FF2B5EF4-FFF2-40B4-BE49-F238E27FC236}">
                <a16:creationId xmlns:a16="http://schemas.microsoft.com/office/drawing/2014/main" id="{32777CA4-5D4A-2CE6-BA2A-4C6EE04128E3}"/>
              </a:ext>
            </a:extLst>
          </p:cNvPr>
          <p:cNvSpPr/>
          <p:nvPr/>
        </p:nvSpPr>
        <p:spPr>
          <a:xfrm>
            <a:off x="0" y="0"/>
            <a:ext cx="12838176" cy="6858000"/>
          </a:xfrm>
          <a:custGeom>
            <a:avLst/>
            <a:gdLst>
              <a:gd name="csX0" fmla="*/ 0 w 7808284"/>
              <a:gd name="csY0" fmla="*/ 0 h 2724912"/>
              <a:gd name="csX1" fmla="*/ 5070348 w 7808284"/>
              <a:gd name="csY1" fmla="*/ 0 h 2724912"/>
              <a:gd name="csX2" fmla="*/ 7794837 w 7808284"/>
              <a:gd name="csY2" fmla="*/ 2458619 h 2724912"/>
              <a:gd name="csX3" fmla="*/ 7808284 w 7808284"/>
              <a:gd name="csY3" fmla="*/ 2724912 h 2724912"/>
              <a:gd name="csX4" fmla="*/ 0 w 7808284"/>
              <a:gd name="csY4" fmla="*/ 2724912 h 2724912"/>
              <a:gd name="csX5" fmla="*/ 0 w 7808284"/>
              <a:gd name="csY5" fmla="*/ 0 h 2724912"/>
            </a:gdLst>
            <a:ahLst/>
            <a:cxnLst>
              <a:cxn ang="0">
                <a:pos x="csX0" y="csY0"/>
              </a:cxn>
              <a:cxn ang="0">
                <a:pos x="csX1" y="csY1"/>
              </a:cxn>
              <a:cxn ang="0">
                <a:pos x="csX2" y="csY2"/>
              </a:cxn>
              <a:cxn ang="0">
                <a:pos x="csX3" y="csY3"/>
              </a:cxn>
              <a:cxn ang="0">
                <a:pos x="csX4" y="csY4"/>
              </a:cxn>
              <a:cxn ang="0">
                <a:pos x="csX5" y="csY5"/>
              </a:cxn>
            </a:cxnLst>
            <a:rect l="l" t="t" r="r" b="b"/>
            <a:pathLst>
              <a:path w="7808284" h="2724912">
                <a:moveTo>
                  <a:pt x="0" y="0"/>
                </a:moveTo>
                <a:lnTo>
                  <a:pt x="5070348" y="0"/>
                </a:lnTo>
                <a:cubicBezTo>
                  <a:pt x="6488319" y="0"/>
                  <a:pt x="7654592" y="1077650"/>
                  <a:pt x="7794837" y="2458619"/>
                </a:cubicBezTo>
                <a:lnTo>
                  <a:pt x="7808284" y="2724912"/>
                </a:lnTo>
                <a:lnTo>
                  <a:pt x="0" y="2724912"/>
                </a:lnTo>
                <a:lnTo>
                  <a:pt x="0" y="0"/>
                </a:lnTo>
                <a:close/>
              </a:path>
            </a:pathLst>
          </a:custGeom>
          <a:blipFill dpi="0" rotWithShape="1">
            <a:blip r:embed="rId2">
              <a:alphaModFix amt="70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pic>
        <p:nvPicPr>
          <p:cNvPr id="55" name="Picture 54">
            <a:extLst>
              <a:ext uri="{FF2B5EF4-FFF2-40B4-BE49-F238E27FC236}">
                <a16:creationId xmlns:a16="http://schemas.microsoft.com/office/drawing/2014/main" id="{5207FB36-5D2D-5D51-ACB9-887CD75C696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1941" y="246110"/>
            <a:ext cx="3509698" cy="1756602"/>
          </a:xfrm>
          <a:prstGeom prst="rect">
            <a:avLst/>
          </a:prstGeom>
        </p:spPr>
      </p:pic>
      <p:sp>
        <p:nvSpPr>
          <p:cNvPr id="49" name="Freeform: Shape 48">
            <a:extLst>
              <a:ext uri="{FF2B5EF4-FFF2-40B4-BE49-F238E27FC236}">
                <a16:creationId xmlns:a16="http://schemas.microsoft.com/office/drawing/2014/main" id="{9E0C35B7-A52D-C1EA-5275-31285A71621A}"/>
              </a:ext>
            </a:extLst>
          </p:cNvPr>
          <p:cNvSpPr/>
          <p:nvPr/>
        </p:nvSpPr>
        <p:spPr>
          <a:xfrm>
            <a:off x="0" y="2196445"/>
            <a:ext cx="9916998" cy="4274090"/>
          </a:xfrm>
          <a:custGeom>
            <a:avLst/>
            <a:gdLst>
              <a:gd name="csX0" fmla="*/ 0 w 7808284"/>
              <a:gd name="csY0" fmla="*/ 0 h 2724912"/>
              <a:gd name="csX1" fmla="*/ 5070348 w 7808284"/>
              <a:gd name="csY1" fmla="*/ 0 h 2724912"/>
              <a:gd name="csX2" fmla="*/ 7794837 w 7808284"/>
              <a:gd name="csY2" fmla="*/ 2458619 h 2724912"/>
              <a:gd name="csX3" fmla="*/ 7808284 w 7808284"/>
              <a:gd name="csY3" fmla="*/ 2724912 h 2724912"/>
              <a:gd name="csX4" fmla="*/ 0 w 7808284"/>
              <a:gd name="csY4" fmla="*/ 2724912 h 2724912"/>
              <a:gd name="csX5" fmla="*/ 0 w 7808284"/>
              <a:gd name="csY5" fmla="*/ 0 h 2724912"/>
            </a:gdLst>
            <a:ahLst/>
            <a:cxnLst>
              <a:cxn ang="0">
                <a:pos x="csX0" y="csY0"/>
              </a:cxn>
              <a:cxn ang="0">
                <a:pos x="csX1" y="csY1"/>
              </a:cxn>
              <a:cxn ang="0">
                <a:pos x="csX2" y="csY2"/>
              </a:cxn>
              <a:cxn ang="0">
                <a:pos x="csX3" y="csY3"/>
              </a:cxn>
              <a:cxn ang="0">
                <a:pos x="csX4" y="csY4"/>
              </a:cxn>
              <a:cxn ang="0">
                <a:pos x="csX5" y="csY5"/>
              </a:cxn>
            </a:cxnLst>
            <a:rect l="l" t="t" r="r" b="b"/>
            <a:pathLst>
              <a:path w="7808284" h="2724912">
                <a:moveTo>
                  <a:pt x="0" y="0"/>
                </a:moveTo>
                <a:lnTo>
                  <a:pt x="5070348" y="0"/>
                </a:lnTo>
                <a:cubicBezTo>
                  <a:pt x="6488319" y="0"/>
                  <a:pt x="7654592" y="1077650"/>
                  <a:pt x="7794837" y="2458619"/>
                </a:cubicBezTo>
                <a:lnTo>
                  <a:pt x="7808284" y="2724912"/>
                </a:lnTo>
                <a:lnTo>
                  <a:pt x="0" y="2724912"/>
                </a:lnTo>
                <a:lnTo>
                  <a:pt x="0" y="0"/>
                </a:lnTo>
                <a:close/>
              </a:path>
            </a:pathLst>
          </a:custGeom>
          <a:gradFill flip="none" rotWithShape="1">
            <a:gsLst>
              <a:gs pos="2000">
                <a:schemeClr val="tx2">
                  <a:lumMod val="10000"/>
                  <a:lumOff val="90000"/>
                </a:schemeClr>
              </a:gs>
              <a:gs pos="62000">
                <a:srgbClr val="0066FF"/>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43" name="Freeform: Shape 42">
            <a:extLst>
              <a:ext uri="{FF2B5EF4-FFF2-40B4-BE49-F238E27FC236}">
                <a16:creationId xmlns:a16="http://schemas.microsoft.com/office/drawing/2014/main" id="{82CFA566-CEEE-B9E6-CCD4-E99FF2C7B799}"/>
              </a:ext>
            </a:extLst>
          </p:cNvPr>
          <p:cNvSpPr/>
          <p:nvPr/>
        </p:nvSpPr>
        <p:spPr>
          <a:xfrm>
            <a:off x="2479249" y="1894788"/>
            <a:ext cx="8352149" cy="4972686"/>
          </a:xfrm>
          <a:custGeom>
            <a:avLst/>
            <a:gdLst>
              <a:gd name="csX0" fmla="*/ 681228 w 4460818"/>
              <a:gd name="csY0" fmla="*/ 0 h 2724912"/>
              <a:gd name="csX1" fmla="*/ 1722882 w 4460818"/>
              <a:gd name="csY1" fmla="*/ 0 h 2724912"/>
              <a:gd name="csX2" fmla="*/ 4447371 w 4460818"/>
              <a:gd name="csY2" fmla="*/ 2458619 h 2724912"/>
              <a:gd name="csX3" fmla="*/ 4460818 w 4460818"/>
              <a:gd name="csY3" fmla="*/ 2724912 h 2724912"/>
              <a:gd name="csX4" fmla="*/ 0 w 4460818"/>
              <a:gd name="csY4" fmla="*/ 2724912 h 2724912"/>
              <a:gd name="csX5" fmla="*/ 681228 w 4460818"/>
              <a:gd name="csY5" fmla="*/ 0 h 2724912"/>
            </a:gdLst>
            <a:ahLst/>
            <a:cxnLst>
              <a:cxn ang="0">
                <a:pos x="csX0" y="csY0"/>
              </a:cxn>
              <a:cxn ang="0">
                <a:pos x="csX1" y="csY1"/>
              </a:cxn>
              <a:cxn ang="0">
                <a:pos x="csX2" y="csY2"/>
              </a:cxn>
              <a:cxn ang="0">
                <a:pos x="csX3" y="csY3"/>
              </a:cxn>
              <a:cxn ang="0">
                <a:pos x="csX4" y="csY4"/>
              </a:cxn>
              <a:cxn ang="0">
                <a:pos x="csX5" y="csY5"/>
              </a:cxn>
            </a:cxnLst>
            <a:rect l="l" t="t" r="r" b="b"/>
            <a:pathLst>
              <a:path w="4460818" h="2724912">
                <a:moveTo>
                  <a:pt x="681228" y="0"/>
                </a:moveTo>
                <a:lnTo>
                  <a:pt x="1722882" y="0"/>
                </a:lnTo>
                <a:cubicBezTo>
                  <a:pt x="3140853" y="0"/>
                  <a:pt x="4307126" y="1077650"/>
                  <a:pt x="4447371" y="2458619"/>
                </a:cubicBezTo>
                <a:lnTo>
                  <a:pt x="4460818" y="2724912"/>
                </a:lnTo>
                <a:lnTo>
                  <a:pt x="0" y="2724912"/>
                </a:lnTo>
                <a:lnTo>
                  <a:pt x="681228" y="0"/>
                </a:lnTo>
                <a:close/>
              </a:path>
            </a:pathLst>
          </a:custGeom>
          <a:gradFill flip="none" rotWithShape="1">
            <a:gsLst>
              <a:gs pos="2000">
                <a:schemeClr val="bg1">
                  <a:lumMod val="95000"/>
                </a:schemeClr>
              </a:gs>
              <a:gs pos="59000">
                <a:schemeClr val="bg2">
                  <a:lumMod val="90000"/>
                </a:schemeClr>
              </a:gs>
              <a:gs pos="100000">
                <a:schemeClr val="bg2">
                  <a:lumMod val="50000"/>
                </a:schemeClr>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36" name="Freeform: Shape 35">
            <a:extLst>
              <a:ext uri="{FF2B5EF4-FFF2-40B4-BE49-F238E27FC236}">
                <a16:creationId xmlns:a16="http://schemas.microsoft.com/office/drawing/2014/main" id="{9B2D3EFC-0F14-5FD2-59EA-1172ACA9EE66}"/>
              </a:ext>
            </a:extLst>
          </p:cNvPr>
          <p:cNvSpPr/>
          <p:nvPr/>
        </p:nvSpPr>
        <p:spPr>
          <a:xfrm>
            <a:off x="4364716" y="1517715"/>
            <a:ext cx="7305668" cy="5349759"/>
          </a:xfrm>
          <a:custGeom>
            <a:avLst/>
            <a:gdLst>
              <a:gd name="csX0" fmla="*/ 907542 w 4576572"/>
              <a:gd name="csY0" fmla="*/ 0 h 3630168"/>
              <a:gd name="csX1" fmla="*/ 1476082 w 4576572"/>
              <a:gd name="csY1" fmla="*/ 0 h 3630168"/>
              <a:gd name="csX2" fmla="*/ 4561344 w 4576572"/>
              <a:gd name="csY2" fmla="*/ 3275409 h 3630168"/>
              <a:gd name="csX3" fmla="*/ 4576572 w 4576572"/>
              <a:gd name="csY3" fmla="*/ 3630168 h 3630168"/>
              <a:gd name="csX4" fmla="*/ 0 w 4576572"/>
              <a:gd name="csY4" fmla="*/ 3630168 h 3630168"/>
              <a:gd name="csX5" fmla="*/ 907542 w 4576572"/>
              <a:gd name="csY5" fmla="*/ 0 h 3630168"/>
            </a:gdLst>
            <a:ahLst/>
            <a:cxnLst>
              <a:cxn ang="0">
                <a:pos x="csX0" y="csY0"/>
              </a:cxn>
              <a:cxn ang="0">
                <a:pos x="csX1" y="csY1"/>
              </a:cxn>
              <a:cxn ang="0">
                <a:pos x="csX2" y="csY2"/>
              </a:cxn>
              <a:cxn ang="0">
                <a:pos x="csX3" y="csY3"/>
              </a:cxn>
              <a:cxn ang="0">
                <a:pos x="csX4" y="csY4"/>
              </a:cxn>
              <a:cxn ang="0">
                <a:pos x="csX5" y="csY5"/>
              </a:cxn>
            </a:cxnLst>
            <a:rect l="l" t="t" r="r" b="b"/>
            <a:pathLst>
              <a:path w="4576572" h="3630168">
                <a:moveTo>
                  <a:pt x="907542" y="0"/>
                </a:moveTo>
                <a:lnTo>
                  <a:pt x="1476082" y="0"/>
                </a:lnTo>
                <a:cubicBezTo>
                  <a:pt x="3081819" y="0"/>
                  <a:pt x="4402528" y="1435661"/>
                  <a:pt x="4561344" y="3275409"/>
                </a:cubicBezTo>
                <a:lnTo>
                  <a:pt x="4576572" y="3630168"/>
                </a:lnTo>
                <a:lnTo>
                  <a:pt x="0" y="3630168"/>
                </a:lnTo>
                <a:lnTo>
                  <a:pt x="907542" y="0"/>
                </a:lnTo>
                <a:close/>
              </a:path>
            </a:pathLst>
          </a:custGeom>
          <a:solidFill>
            <a:srgbClr val="0066FF">
              <a:alpha val="8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25" name="Freeform: Shape 24">
            <a:extLst>
              <a:ext uri="{FF2B5EF4-FFF2-40B4-BE49-F238E27FC236}">
                <a16:creationId xmlns:a16="http://schemas.microsoft.com/office/drawing/2014/main" id="{73BA8DEC-5B27-A898-0BF6-52F2E8884406}"/>
              </a:ext>
            </a:extLst>
          </p:cNvPr>
          <p:cNvSpPr/>
          <p:nvPr/>
        </p:nvSpPr>
        <p:spPr>
          <a:xfrm>
            <a:off x="0" y="2688666"/>
            <a:ext cx="9916998" cy="4178808"/>
          </a:xfrm>
          <a:custGeom>
            <a:avLst/>
            <a:gdLst>
              <a:gd name="csX0" fmla="*/ 0 w 7808284"/>
              <a:gd name="csY0" fmla="*/ 0 h 2724912"/>
              <a:gd name="csX1" fmla="*/ 5070348 w 7808284"/>
              <a:gd name="csY1" fmla="*/ 0 h 2724912"/>
              <a:gd name="csX2" fmla="*/ 7794837 w 7808284"/>
              <a:gd name="csY2" fmla="*/ 2458619 h 2724912"/>
              <a:gd name="csX3" fmla="*/ 7808284 w 7808284"/>
              <a:gd name="csY3" fmla="*/ 2724912 h 2724912"/>
              <a:gd name="csX4" fmla="*/ 0 w 7808284"/>
              <a:gd name="csY4" fmla="*/ 2724912 h 2724912"/>
              <a:gd name="csX5" fmla="*/ 0 w 7808284"/>
              <a:gd name="csY5" fmla="*/ 0 h 2724912"/>
            </a:gdLst>
            <a:ahLst/>
            <a:cxnLst>
              <a:cxn ang="0">
                <a:pos x="csX0" y="csY0"/>
              </a:cxn>
              <a:cxn ang="0">
                <a:pos x="csX1" y="csY1"/>
              </a:cxn>
              <a:cxn ang="0">
                <a:pos x="csX2" y="csY2"/>
              </a:cxn>
              <a:cxn ang="0">
                <a:pos x="csX3" y="csY3"/>
              </a:cxn>
              <a:cxn ang="0">
                <a:pos x="csX4" y="csY4"/>
              </a:cxn>
              <a:cxn ang="0">
                <a:pos x="csX5" y="csY5"/>
              </a:cxn>
            </a:cxnLst>
            <a:rect l="l" t="t" r="r" b="b"/>
            <a:pathLst>
              <a:path w="7808284" h="2724912">
                <a:moveTo>
                  <a:pt x="0" y="0"/>
                </a:moveTo>
                <a:lnTo>
                  <a:pt x="5070348" y="0"/>
                </a:lnTo>
                <a:cubicBezTo>
                  <a:pt x="6488319" y="0"/>
                  <a:pt x="7654592" y="1077650"/>
                  <a:pt x="7794837" y="2458619"/>
                </a:cubicBezTo>
                <a:lnTo>
                  <a:pt x="7808284" y="2724912"/>
                </a:lnTo>
                <a:lnTo>
                  <a:pt x="0" y="2724912"/>
                </a:ln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56" name="TextBox 55">
            <a:extLst>
              <a:ext uri="{FF2B5EF4-FFF2-40B4-BE49-F238E27FC236}">
                <a16:creationId xmlns:a16="http://schemas.microsoft.com/office/drawing/2014/main" id="{5FDCDDB9-75B9-77B1-D3E4-4295AE8F9729}"/>
              </a:ext>
            </a:extLst>
          </p:cNvPr>
          <p:cNvSpPr txBox="1"/>
          <p:nvPr/>
        </p:nvSpPr>
        <p:spPr>
          <a:xfrm>
            <a:off x="399068" y="3888231"/>
            <a:ext cx="9596487" cy="1785104"/>
          </a:xfrm>
          <a:prstGeom prst="rect">
            <a:avLst/>
          </a:prstGeom>
          <a:noFill/>
        </p:spPr>
        <p:txBody>
          <a:bodyPr wrap="square" rtlCol="0">
            <a:spAutoFit/>
          </a:bodyPr>
          <a:lstStyle/>
          <a:p>
            <a:r>
              <a:rPr lang="en-US" sz="5500" b="1" dirty="0">
                <a:solidFill>
                  <a:srgbClr val="0066FF"/>
                </a:solidFill>
              </a:rPr>
              <a:t>NỀN TẢNG</a:t>
            </a:r>
          </a:p>
          <a:p>
            <a:r>
              <a:rPr lang="en-US" sz="5500" b="1" dirty="0">
                <a:solidFill>
                  <a:srgbClr val="0066FF"/>
                </a:solidFill>
              </a:rPr>
              <a:t>ỦY THÁC KÝ SỐ TÀI CHÍNH </a:t>
            </a:r>
            <a:endParaRPr lang="vi-VN" sz="5500" b="1" dirty="0">
              <a:solidFill>
                <a:srgbClr val="0066FF"/>
              </a:solidFill>
            </a:endParaRPr>
          </a:p>
        </p:txBody>
      </p:sp>
      <p:sp>
        <p:nvSpPr>
          <p:cNvPr id="57" name="TextBox 56">
            <a:extLst>
              <a:ext uri="{FF2B5EF4-FFF2-40B4-BE49-F238E27FC236}">
                <a16:creationId xmlns:a16="http://schemas.microsoft.com/office/drawing/2014/main" id="{545F5422-952F-8546-02E3-E0999576FD10}"/>
              </a:ext>
            </a:extLst>
          </p:cNvPr>
          <p:cNvSpPr txBox="1"/>
          <p:nvPr/>
        </p:nvSpPr>
        <p:spPr>
          <a:xfrm>
            <a:off x="399068" y="3109723"/>
            <a:ext cx="2988297" cy="584775"/>
          </a:xfrm>
          <a:prstGeom prst="rect">
            <a:avLst/>
          </a:prstGeom>
          <a:noFill/>
        </p:spPr>
        <p:txBody>
          <a:bodyPr wrap="square" rtlCol="0">
            <a:spAutoFit/>
          </a:bodyPr>
          <a:lstStyle/>
          <a:p>
            <a:r>
              <a:rPr lang="en-US" sz="3200" dirty="0">
                <a:solidFill>
                  <a:schemeClr val="bg2">
                    <a:lumMod val="25000"/>
                  </a:schemeClr>
                </a:solidFill>
              </a:rPr>
              <a:t>TỔNG QUAN</a:t>
            </a:r>
            <a:endParaRPr lang="vi-VN" sz="3200" dirty="0">
              <a:solidFill>
                <a:schemeClr val="bg2">
                  <a:lumMod val="25000"/>
                </a:schemeClr>
              </a:solidFill>
            </a:endParaRPr>
          </a:p>
        </p:txBody>
      </p:sp>
      <p:sp>
        <p:nvSpPr>
          <p:cNvPr id="59" name="TextBox 58">
            <a:extLst>
              <a:ext uri="{FF2B5EF4-FFF2-40B4-BE49-F238E27FC236}">
                <a16:creationId xmlns:a16="http://schemas.microsoft.com/office/drawing/2014/main" id="{552D6AD9-BBEA-5A9E-194E-189483AE77ED}"/>
              </a:ext>
            </a:extLst>
          </p:cNvPr>
          <p:cNvSpPr txBox="1"/>
          <p:nvPr/>
        </p:nvSpPr>
        <p:spPr>
          <a:xfrm>
            <a:off x="399068" y="5974992"/>
            <a:ext cx="9517825" cy="400110"/>
          </a:xfrm>
          <a:prstGeom prst="rect">
            <a:avLst/>
          </a:prstGeom>
          <a:noFill/>
        </p:spPr>
        <p:txBody>
          <a:bodyPr wrap="square" rtlCol="0">
            <a:spAutoFit/>
          </a:bodyPr>
          <a:lstStyle/>
          <a:p>
            <a:r>
              <a:rPr lang="vi-VN" sz="2000" kern="10000" spc="300" dirty="0"/>
              <a:t>MỘT NỀN TẢNG – TOÀN VẸN NIỀM TIN SỐ</a:t>
            </a:r>
            <a:endParaRPr lang="vi-VN" sz="2000" kern="10000" spc="300" dirty="0">
              <a:solidFill>
                <a:schemeClr val="bg2">
                  <a:lumMod val="25000"/>
                </a:schemeClr>
              </a:solidFill>
            </a:endParaRPr>
          </a:p>
        </p:txBody>
      </p:sp>
    </p:spTree>
    <p:extLst>
      <p:ext uri="{BB962C8B-B14F-4D97-AF65-F5344CB8AC3E}">
        <p14:creationId xmlns:p14="http://schemas.microsoft.com/office/powerpoint/2010/main" val="17831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1000" fill="hold"/>
                                        <p:tgtEl>
                                          <p:spTgt spid="56"/>
                                        </p:tgtEl>
                                        <p:attrNameLst>
                                          <p:attrName>ppt_x</p:attrName>
                                        </p:attrNameLst>
                                      </p:cBhvr>
                                      <p:tavLst>
                                        <p:tav tm="0">
                                          <p:val>
                                            <p:strVal val="0-#ppt_w/2"/>
                                          </p:val>
                                        </p:tav>
                                        <p:tav tm="100000">
                                          <p:val>
                                            <p:strVal val="#ppt_x"/>
                                          </p:val>
                                        </p:tav>
                                      </p:tavLst>
                                    </p:anim>
                                    <p:anim calcmode="lin" valueType="num">
                                      <p:cBhvr additive="base">
                                        <p:cTn id="8" dur="1000" fill="hold"/>
                                        <p:tgtEl>
                                          <p:spTgt spid="56"/>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1000"/>
                                        <p:tgtEl>
                                          <p:spTgt spid="59"/>
                                        </p:tgtEl>
                                      </p:cBhvr>
                                    </p:animEffect>
                                    <p:anim calcmode="lin" valueType="num">
                                      <p:cBhvr>
                                        <p:cTn id="12" dur="1000" fill="hold"/>
                                        <p:tgtEl>
                                          <p:spTgt spid="59"/>
                                        </p:tgtEl>
                                        <p:attrNameLst>
                                          <p:attrName>ppt_x</p:attrName>
                                        </p:attrNameLst>
                                      </p:cBhvr>
                                      <p:tavLst>
                                        <p:tav tm="0">
                                          <p:val>
                                            <p:strVal val="#ppt_x"/>
                                          </p:val>
                                        </p:tav>
                                        <p:tav tm="100000">
                                          <p:val>
                                            <p:strVal val="#ppt_x"/>
                                          </p:val>
                                        </p:tav>
                                      </p:tavLst>
                                    </p:anim>
                                    <p:anim calcmode="lin" valueType="num">
                                      <p:cBhvr>
                                        <p:cTn id="13"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14EAECE9-91CC-E3D1-2CE6-B3BD824325D1}"/>
              </a:ext>
            </a:extLst>
          </p:cNvPr>
          <p:cNvGrpSpPr/>
          <p:nvPr/>
        </p:nvGrpSpPr>
        <p:grpSpPr>
          <a:xfrm>
            <a:off x="549564" y="1185424"/>
            <a:ext cx="5264441" cy="1154546"/>
            <a:chOff x="401782" y="1634835"/>
            <a:chExt cx="5264441" cy="1154546"/>
          </a:xfrm>
        </p:grpSpPr>
        <p:grpSp>
          <p:nvGrpSpPr>
            <p:cNvPr id="14" name="Group 13">
              <a:extLst>
                <a:ext uri="{FF2B5EF4-FFF2-40B4-BE49-F238E27FC236}">
                  <a16:creationId xmlns:a16="http://schemas.microsoft.com/office/drawing/2014/main" id="{15C74464-9DA1-FCBB-3F4C-C2774781EC68}"/>
                </a:ext>
              </a:extLst>
            </p:cNvPr>
            <p:cNvGrpSpPr/>
            <p:nvPr/>
          </p:nvGrpSpPr>
          <p:grpSpPr>
            <a:xfrm>
              <a:off x="840508" y="1648690"/>
              <a:ext cx="4825715" cy="1126836"/>
              <a:chOff x="840508" y="1662545"/>
              <a:chExt cx="4825715" cy="1126836"/>
            </a:xfrm>
          </p:grpSpPr>
          <p:sp>
            <p:nvSpPr>
              <p:cNvPr id="8" name="Rectangle: Rounded Corners 7">
                <a:extLst>
                  <a:ext uri="{FF2B5EF4-FFF2-40B4-BE49-F238E27FC236}">
                    <a16:creationId xmlns:a16="http://schemas.microsoft.com/office/drawing/2014/main" id="{D4C5FE26-E6AA-4EE5-68AB-C265F6627EF6}"/>
                  </a:ext>
                </a:extLst>
              </p:cNvPr>
              <p:cNvSpPr/>
              <p:nvPr/>
            </p:nvSpPr>
            <p:spPr>
              <a:xfrm>
                <a:off x="840508" y="1662545"/>
                <a:ext cx="4825715" cy="1126836"/>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3" name="Group 12">
                <a:extLst>
                  <a:ext uri="{FF2B5EF4-FFF2-40B4-BE49-F238E27FC236}">
                    <a16:creationId xmlns:a16="http://schemas.microsoft.com/office/drawing/2014/main" id="{6A3C79D6-5262-1B62-7209-F3CB2E597B93}"/>
                  </a:ext>
                </a:extLst>
              </p:cNvPr>
              <p:cNvGrpSpPr/>
              <p:nvPr/>
            </p:nvGrpSpPr>
            <p:grpSpPr>
              <a:xfrm>
                <a:off x="1627742" y="1781221"/>
                <a:ext cx="3775531" cy="827929"/>
                <a:chOff x="1627742" y="1770327"/>
                <a:chExt cx="3775531" cy="827929"/>
              </a:xfrm>
            </p:grpSpPr>
            <p:sp>
              <p:nvSpPr>
                <p:cNvPr id="10" name="TextBox 9">
                  <a:extLst>
                    <a:ext uri="{FF2B5EF4-FFF2-40B4-BE49-F238E27FC236}">
                      <a16:creationId xmlns:a16="http://schemas.microsoft.com/office/drawing/2014/main" id="{4DE18208-0BBA-301D-20FE-2335C0CF2BBD}"/>
                    </a:ext>
                  </a:extLst>
                </p:cNvPr>
                <p:cNvSpPr txBox="1"/>
                <p:nvPr/>
              </p:nvSpPr>
              <p:spPr>
                <a:xfrm>
                  <a:off x="1627742" y="1770327"/>
                  <a:ext cx="3775531" cy="338554"/>
                </a:xfrm>
                <a:prstGeom prst="rect">
                  <a:avLst/>
                </a:prstGeom>
                <a:noFill/>
              </p:spPr>
              <p:txBody>
                <a:bodyPr wrap="square" rtlCol="0">
                  <a:spAutoFit/>
                </a:bodyPr>
                <a:lstStyle/>
                <a:p>
                  <a:r>
                    <a:rPr lang="en-US" sz="1600" b="1" dirty="0">
                      <a:solidFill>
                        <a:srgbClr val="0066FF"/>
                      </a:solidFill>
                      <a:latin typeface="+mj-lt"/>
                    </a:rPr>
                    <a:t>HIỆN TRẠNG &amp; BỐI CẢNH THỊ TRƯỜNG</a:t>
                  </a:r>
                  <a:endParaRPr lang="vi-VN" sz="1600" b="1" dirty="0">
                    <a:solidFill>
                      <a:srgbClr val="0066FF"/>
                    </a:solidFill>
                    <a:latin typeface="+mj-lt"/>
                  </a:endParaRPr>
                </a:p>
              </p:txBody>
            </p:sp>
            <p:sp>
              <p:nvSpPr>
                <p:cNvPr id="12" name="TextBox 11">
                  <a:extLst>
                    <a:ext uri="{FF2B5EF4-FFF2-40B4-BE49-F238E27FC236}">
                      <a16:creationId xmlns:a16="http://schemas.microsoft.com/office/drawing/2014/main" id="{8E18AAC0-AB3F-DF15-E0CF-33FDD9A639C8}"/>
                    </a:ext>
                  </a:extLst>
                </p:cNvPr>
                <p:cNvSpPr txBox="1"/>
                <p:nvPr/>
              </p:nvSpPr>
              <p:spPr>
                <a:xfrm>
                  <a:off x="1627742" y="2136591"/>
                  <a:ext cx="3646222" cy="461665"/>
                </a:xfrm>
                <a:prstGeom prst="rect">
                  <a:avLst/>
                </a:prstGeom>
                <a:noFill/>
              </p:spPr>
              <p:txBody>
                <a:bodyPr wrap="square" rtlCol="0">
                  <a:spAutoFit/>
                </a:bodyPr>
                <a:lstStyle/>
                <a:p>
                  <a:r>
                    <a:rPr lang="en-US" sz="1200" dirty="0">
                      <a:solidFill>
                        <a:schemeClr val="bg2">
                          <a:lumMod val="25000"/>
                        </a:schemeClr>
                      </a:solidFill>
                      <a:latin typeface="Roboto" pitchFamily="2" charset="0"/>
                      <a:ea typeface="Roboto" pitchFamily="2" charset="0"/>
                    </a:rPr>
                    <a:t>Xu hướng và bối cảnh tài chính, hiện trạng và những khó khăn</a:t>
                  </a:r>
                  <a:endParaRPr lang="vi-VN" sz="1200" dirty="0">
                    <a:solidFill>
                      <a:schemeClr val="bg2">
                        <a:lumMod val="25000"/>
                      </a:schemeClr>
                    </a:solidFill>
                    <a:latin typeface="Roboto" pitchFamily="2" charset="0"/>
                    <a:ea typeface="Roboto" pitchFamily="2" charset="0"/>
                  </a:endParaRPr>
                </a:p>
              </p:txBody>
            </p:sp>
          </p:grpSp>
        </p:grpSp>
        <p:sp>
          <p:nvSpPr>
            <p:cNvPr id="5" name="Oval 4">
              <a:extLst>
                <a:ext uri="{FF2B5EF4-FFF2-40B4-BE49-F238E27FC236}">
                  <a16:creationId xmlns:a16="http://schemas.microsoft.com/office/drawing/2014/main" id="{934DFF80-3C15-E0A6-8524-E72E7E68C028}"/>
                </a:ext>
              </a:extLst>
            </p:cNvPr>
            <p:cNvSpPr/>
            <p:nvPr/>
          </p:nvSpPr>
          <p:spPr>
            <a:xfrm>
              <a:off x="401782" y="1634835"/>
              <a:ext cx="1154546" cy="1154546"/>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01</a:t>
              </a:r>
              <a:endParaRPr lang="vi-VN" sz="4400" b="1" dirty="0"/>
            </a:p>
          </p:txBody>
        </p:sp>
      </p:grpSp>
      <p:sp>
        <p:nvSpPr>
          <p:cNvPr id="7" name="TextBox 6">
            <a:extLst>
              <a:ext uri="{FF2B5EF4-FFF2-40B4-BE49-F238E27FC236}">
                <a16:creationId xmlns:a16="http://schemas.microsoft.com/office/drawing/2014/main" id="{10274583-1EBB-4C46-6129-82D8F264BA44}"/>
              </a:ext>
            </a:extLst>
          </p:cNvPr>
          <p:cNvSpPr txBox="1"/>
          <p:nvPr/>
        </p:nvSpPr>
        <p:spPr>
          <a:xfrm>
            <a:off x="1454728" y="355081"/>
            <a:ext cx="2988297" cy="630942"/>
          </a:xfrm>
          <a:prstGeom prst="rect">
            <a:avLst/>
          </a:prstGeom>
          <a:noFill/>
        </p:spPr>
        <p:txBody>
          <a:bodyPr wrap="square" rtlCol="0">
            <a:spAutoFit/>
          </a:bodyPr>
          <a:lstStyle/>
          <a:p>
            <a:r>
              <a:rPr lang="en-US" sz="3500" b="1" dirty="0">
                <a:solidFill>
                  <a:schemeClr val="bg2">
                    <a:lumMod val="25000"/>
                  </a:schemeClr>
                </a:solidFill>
              </a:rPr>
              <a:t>MỤC LỤC</a:t>
            </a:r>
            <a:endParaRPr lang="vi-VN" sz="3500" b="1" dirty="0">
              <a:solidFill>
                <a:schemeClr val="bg2">
                  <a:lumMod val="25000"/>
                </a:schemeClr>
              </a:solidFill>
            </a:endParaRPr>
          </a:p>
        </p:txBody>
      </p:sp>
      <p:grpSp>
        <p:nvGrpSpPr>
          <p:cNvPr id="16" name="Group 15">
            <a:extLst>
              <a:ext uri="{FF2B5EF4-FFF2-40B4-BE49-F238E27FC236}">
                <a16:creationId xmlns:a16="http://schemas.microsoft.com/office/drawing/2014/main" id="{7A2B17DC-F2E7-D9F6-6D3E-7053358E83BE}"/>
              </a:ext>
            </a:extLst>
          </p:cNvPr>
          <p:cNvGrpSpPr/>
          <p:nvPr/>
        </p:nvGrpSpPr>
        <p:grpSpPr>
          <a:xfrm>
            <a:off x="549564" y="3897955"/>
            <a:ext cx="5264441" cy="1154546"/>
            <a:chOff x="401782" y="1634835"/>
            <a:chExt cx="5264441" cy="1154546"/>
          </a:xfrm>
        </p:grpSpPr>
        <p:grpSp>
          <p:nvGrpSpPr>
            <p:cNvPr id="17" name="Group 16">
              <a:extLst>
                <a:ext uri="{FF2B5EF4-FFF2-40B4-BE49-F238E27FC236}">
                  <a16:creationId xmlns:a16="http://schemas.microsoft.com/office/drawing/2014/main" id="{CBD33DE5-EADE-BD76-67A3-5C3920BBF37D}"/>
                </a:ext>
              </a:extLst>
            </p:cNvPr>
            <p:cNvGrpSpPr/>
            <p:nvPr/>
          </p:nvGrpSpPr>
          <p:grpSpPr>
            <a:xfrm>
              <a:off x="840509" y="1648690"/>
              <a:ext cx="4825714" cy="1126836"/>
              <a:chOff x="840509" y="1662545"/>
              <a:chExt cx="4825714" cy="1126836"/>
            </a:xfrm>
          </p:grpSpPr>
          <p:sp>
            <p:nvSpPr>
              <p:cNvPr id="19" name="Rectangle: Rounded Corners 18">
                <a:extLst>
                  <a:ext uri="{FF2B5EF4-FFF2-40B4-BE49-F238E27FC236}">
                    <a16:creationId xmlns:a16="http://schemas.microsoft.com/office/drawing/2014/main" id="{CF4D8DF3-E540-A319-45EC-5527C6A0342F}"/>
                  </a:ext>
                </a:extLst>
              </p:cNvPr>
              <p:cNvSpPr/>
              <p:nvPr/>
            </p:nvSpPr>
            <p:spPr>
              <a:xfrm>
                <a:off x="840509" y="1662545"/>
                <a:ext cx="4825714" cy="1126836"/>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0" name="Group 19">
                <a:extLst>
                  <a:ext uri="{FF2B5EF4-FFF2-40B4-BE49-F238E27FC236}">
                    <a16:creationId xmlns:a16="http://schemas.microsoft.com/office/drawing/2014/main" id="{71127BFB-99D2-EB8B-9C12-4BD4488CACC8}"/>
                  </a:ext>
                </a:extLst>
              </p:cNvPr>
              <p:cNvGrpSpPr/>
              <p:nvPr/>
            </p:nvGrpSpPr>
            <p:grpSpPr>
              <a:xfrm>
                <a:off x="1627742" y="1833356"/>
                <a:ext cx="3984253" cy="811153"/>
                <a:chOff x="1627742" y="1822462"/>
                <a:chExt cx="3984253" cy="811153"/>
              </a:xfrm>
            </p:grpSpPr>
            <p:sp>
              <p:nvSpPr>
                <p:cNvPr id="21" name="TextBox 20">
                  <a:extLst>
                    <a:ext uri="{FF2B5EF4-FFF2-40B4-BE49-F238E27FC236}">
                      <a16:creationId xmlns:a16="http://schemas.microsoft.com/office/drawing/2014/main" id="{C3D2649B-46C7-0132-3AAB-781A03D705C5}"/>
                    </a:ext>
                  </a:extLst>
                </p:cNvPr>
                <p:cNvSpPr txBox="1"/>
                <p:nvPr/>
              </p:nvSpPr>
              <p:spPr>
                <a:xfrm>
                  <a:off x="1627742" y="1822462"/>
                  <a:ext cx="3984253" cy="584775"/>
                </a:xfrm>
                <a:prstGeom prst="rect">
                  <a:avLst/>
                </a:prstGeom>
                <a:noFill/>
              </p:spPr>
              <p:txBody>
                <a:bodyPr wrap="square" rtlCol="0">
                  <a:spAutoFit/>
                </a:bodyPr>
                <a:lstStyle/>
                <a:p>
                  <a:r>
                    <a:rPr lang="en-US" sz="1600" b="1" dirty="0">
                      <a:solidFill>
                        <a:srgbClr val="0066FF"/>
                      </a:solidFill>
                      <a:latin typeface="+mj-lt"/>
                    </a:rPr>
                    <a:t>GIÁ TRỊ CHIẾN LƯỢC CHO TỔ CHỨC </a:t>
                  </a:r>
                </a:p>
                <a:p>
                  <a:r>
                    <a:rPr lang="en-US" sz="1600" b="1" dirty="0">
                      <a:solidFill>
                        <a:srgbClr val="0066FF"/>
                      </a:solidFill>
                      <a:latin typeface="+mj-lt"/>
                    </a:rPr>
                    <a:t>TÀI CHÍNH</a:t>
                  </a:r>
                  <a:endParaRPr lang="vi-VN" sz="1600" b="1" dirty="0">
                    <a:solidFill>
                      <a:srgbClr val="0066FF"/>
                    </a:solidFill>
                    <a:latin typeface="+mj-lt"/>
                  </a:endParaRPr>
                </a:p>
              </p:txBody>
            </p:sp>
            <p:sp>
              <p:nvSpPr>
                <p:cNvPr id="22" name="TextBox 21">
                  <a:extLst>
                    <a:ext uri="{FF2B5EF4-FFF2-40B4-BE49-F238E27FC236}">
                      <a16:creationId xmlns:a16="http://schemas.microsoft.com/office/drawing/2014/main" id="{D2602B67-F006-0EFB-EA2D-B33686DF4851}"/>
                    </a:ext>
                  </a:extLst>
                </p:cNvPr>
                <p:cNvSpPr txBox="1"/>
                <p:nvPr/>
              </p:nvSpPr>
              <p:spPr>
                <a:xfrm>
                  <a:off x="1627742" y="2356616"/>
                  <a:ext cx="3646222" cy="276999"/>
                </a:xfrm>
                <a:prstGeom prst="rect">
                  <a:avLst/>
                </a:prstGeom>
                <a:noFill/>
              </p:spPr>
              <p:txBody>
                <a:bodyPr wrap="square" rtlCol="0">
                  <a:spAutoFit/>
                </a:bodyPr>
                <a:lstStyle/>
                <a:p>
                  <a:r>
                    <a:rPr lang="en-US" sz="1200" dirty="0">
                      <a:solidFill>
                        <a:schemeClr val="bg2">
                          <a:lumMod val="25000"/>
                        </a:schemeClr>
                      </a:solidFill>
                      <a:latin typeface="Roboto" pitchFamily="2" charset="0"/>
                      <a:ea typeface="Roboto" pitchFamily="2" charset="0"/>
                    </a:rPr>
                    <a:t>Lợi ích và giá trị chiến lược</a:t>
                  </a:r>
                  <a:endParaRPr lang="vi-VN" sz="1200" dirty="0">
                    <a:solidFill>
                      <a:schemeClr val="bg2">
                        <a:lumMod val="25000"/>
                      </a:schemeClr>
                    </a:solidFill>
                    <a:latin typeface="Roboto" pitchFamily="2" charset="0"/>
                    <a:ea typeface="Roboto" pitchFamily="2" charset="0"/>
                  </a:endParaRPr>
                </a:p>
              </p:txBody>
            </p:sp>
          </p:grpSp>
        </p:grpSp>
        <p:sp>
          <p:nvSpPr>
            <p:cNvPr id="18" name="Oval 17">
              <a:extLst>
                <a:ext uri="{FF2B5EF4-FFF2-40B4-BE49-F238E27FC236}">
                  <a16:creationId xmlns:a16="http://schemas.microsoft.com/office/drawing/2014/main" id="{954CABE9-899B-045A-AAAF-2CF488A7A6EA}"/>
                </a:ext>
              </a:extLst>
            </p:cNvPr>
            <p:cNvSpPr/>
            <p:nvPr/>
          </p:nvSpPr>
          <p:spPr>
            <a:xfrm>
              <a:off x="401782" y="1634835"/>
              <a:ext cx="1154546" cy="1154546"/>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03</a:t>
              </a:r>
              <a:endParaRPr lang="vi-VN" sz="4400" b="1" dirty="0"/>
            </a:p>
          </p:txBody>
        </p:sp>
      </p:grpSp>
      <p:grpSp>
        <p:nvGrpSpPr>
          <p:cNvPr id="23" name="Group 22">
            <a:extLst>
              <a:ext uri="{FF2B5EF4-FFF2-40B4-BE49-F238E27FC236}">
                <a16:creationId xmlns:a16="http://schemas.microsoft.com/office/drawing/2014/main" id="{67538996-715C-59B1-544E-4F8F786F9F26}"/>
              </a:ext>
            </a:extLst>
          </p:cNvPr>
          <p:cNvGrpSpPr/>
          <p:nvPr/>
        </p:nvGrpSpPr>
        <p:grpSpPr>
          <a:xfrm>
            <a:off x="549564" y="2547789"/>
            <a:ext cx="5264441" cy="1154546"/>
            <a:chOff x="401782" y="1634835"/>
            <a:chExt cx="5264441" cy="1154546"/>
          </a:xfrm>
        </p:grpSpPr>
        <p:grpSp>
          <p:nvGrpSpPr>
            <p:cNvPr id="24" name="Group 23">
              <a:extLst>
                <a:ext uri="{FF2B5EF4-FFF2-40B4-BE49-F238E27FC236}">
                  <a16:creationId xmlns:a16="http://schemas.microsoft.com/office/drawing/2014/main" id="{4E32A723-A959-6303-304A-EFD781F152EF}"/>
                </a:ext>
              </a:extLst>
            </p:cNvPr>
            <p:cNvGrpSpPr/>
            <p:nvPr/>
          </p:nvGrpSpPr>
          <p:grpSpPr>
            <a:xfrm>
              <a:off x="840509" y="1648690"/>
              <a:ext cx="4825714" cy="1126836"/>
              <a:chOff x="840509" y="1662545"/>
              <a:chExt cx="4825714" cy="1126836"/>
            </a:xfrm>
          </p:grpSpPr>
          <p:sp>
            <p:nvSpPr>
              <p:cNvPr id="26" name="Rectangle: Rounded Corners 25">
                <a:extLst>
                  <a:ext uri="{FF2B5EF4-FFF2-40B4-BE49-F238E27FC236}">
                    <a16:creationId xmlns:a16="http://schemas.microsoft.com/office/drawing/2014/main" id="{3CDA7213-412C-8DA2-C456-48AD53CBDEC2}"/>
                  </a:ext>
                </a:extLst>
              </p:cNvPr>
              <p:cNvSpPr/>
              <p:nvPr/>
            </p:nvSpPr>
            <p:spPr>
              <a:xfrm>
                <a:off x="840509" y="1662545"/>
                <a:ext cx="4825714" cy="1126836"/>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7" name="Group 26">
                <a:extLst>
                  <a:ext uri="{FF2B5EF4-FFF2-40B4-BE49-F238E27FC236}">
                    <a16:creationId xmlns:a16="http://schemas.microsoft.com/office/drawing/2014/main" id="{BEEF6253-8499-B3CF-830D-470A8521F7CC}"/>
                  </a:ext>
                </a:extLst>
              </p:cNvPr>
              <p:cNvGrpSpPr/>
              <p:nvPr/>
            </p:nvGrpSpPr>
            <p:grpSpPr>
              <a:xfrm>
                <a:off x="1627742" y="1781221"/>
                <a:ext cx="3775531" cy="721741"/>
                <a:chOff x="1627742" y="1770327"/>
                <a:chExt cx="3775531" cy="721741"/>
              </a:xfrm>
            </p:grpSpPr>
            <p:sp>
              <p:nvSpPr>
                <p:cNvPr id="28" name="TextBox 27">
                  <a:extLst>
                    <a:ext uri="{FF2B5EF4-FFF2-40B4-BE49-F238E27FC236}">
                      <a16:creationId xmlns:a16="http://schemas.microsoft.com/office/drawing/2014/main" id="{317005B9-F263-CB5C-FB51-C80A4337A166}"/>
                    </a:ext>
                  </a:extLst>
                </p:cNvPr>
                <p:cNvSpPr txBox="1"/>
                <p:nvPr/>
              </p:nvSpPr>
              <p:spPr>
                <a:xfrm>
                  <a:off x="1627742" y="1770327"/>
                  <a:ext cx="3541194" cy="338554"/>
                </a:xfrm>
                <a:prstGeom prst="rect">
                  <a:avLst/>
                </a:prstGeom>
                <a:noFill/>
              </p:spPr>
              <p:txBody>
                <a:bodyPr wrap="square" rtlCol="0">
                  <a:spAutoFit/>
                </a:bodyPr>
                <a:lstStyle/>
                <a:p>
                  <a:r>
                    <a:rPr lang="en-US" sz="1600" b="1" dirty="0">
                      <a:solidFill>
                        <a:srgbClr val="0066FF"/>
                      </a:solidFill>
                      <a:latin typeface="+mj-lt"/>
                    </a:rPr>
                    <a:t>GIẢI PHÁP TOÀN DIỆN &amp; KHÁC BIỆT</a:t>
                  </a:r>
                  <a:endParaRPr lang="vi-VN" sz="1600" b="1" dirty="0">
                    <a:solidFill>
                      <a:srgbClr val="0066FF"/>
                    </a:solidFill>
                    <a:latin typeface="+mj-lt"/>
                  </a:endParaRPr>
                </a:p>
              </p:txBody>
            </p:sp>
            <p:sp>
              <p:nvSpPr>
                <p:cNvPr id="29" name="TextBox 28">
                  <a:extLst>
                    <a:ext uri="{FF2B5EF4-FFF2-40B4-BE49-F238E27FC236}">
                      <a16:creationId xmlns:a16="http://schemas.microsoft.com/office/drawing/2014/main" id="{F303FF73-6272-2B87-9762-A5381B38FB84}"/>
                    </a:ext>
                  </a:extLst>
                </p:cNvPr>
                <p:cNvSpPr txBox="1"/>
                <p:nvPr/>
              </p:nvSpPr>
              <p:spPr>
                <a:xfrm>
                  <a:off x="1627742" y="2215069"/>
                  <a:ext cx="3775531" cy="276999"/>
                </a:xfrm>
                <a:prstGeom prst="rect">
                  <a:avLst/>
                </a:prstGeom>
                <a:noFill/>
              </p:spPr>
              <p:txBody>
                <a:bodyPr wrap="square" rtlCol="0">
                  <a:spAutoFit/>
                </a:bodyPr>
                <a:lstStyle/>
                <a:p>
                  <a:r>
                    <a:rPr lang="en-US" sz="1200" dirty="0">
                      <a:solidFill>
                        <a:schemeClr val="bg2">
                          <a:lumMod val="25000"/>
                        </a:schemeClr>
                      </a:solidFill>
                      <a:latin typeface="Roboto" pitchFamily="2" charset="0"/>
                      <a:ea typeface="Roboto" pitchFamily="2" charset="0"/>
                    </a:rPr>
                    <a:t>Giải pháp Mobile-ID, hệ sinh thái và kiến trúc hạ tầng</a:t>
                  </a:r>
                  <a:endParaRPr lang="vi-VN" sz="1200" dirty="0">
                    <a:solidFill>
                      <a:schemeClr val="bg2">
                        <a:lumMod val="25000"/>
                      </a:schemeClr>
                    </a:solidFill>
                    <a:latin typeface="Roboto" pitchFamily="2" charset="0"/>
                    <a:ea typeface="Roboto" pitchFamily="2" charset="0"/>
                  </a:endParaRPr>
                </a:p>
              </p:txBody>
            </p:sp>
          </p:grpSp>
        </p:grpSp>
        <p:sp>
          <p:nvSpPr>
            <p:cNvPr id="25" name="Oval 24">
              <a:extLst>
                <a:ext uri="{FF2B5EF4-FFF2-40B4-BE49-F238E27FC236}">
                  <a16:creationId xmlns:a16="http://schemas.microsoft.com/office/drawing/2014/main" id="{87A78554-C38B-4DD5-AEA8-685EC1C9B158}"/>
                </a:ext>
              </a:extLst>
            </p:cNvPr>
            <p:cNvSpPr/>
            <p:nvPr/>
          </p:nvSpPr>
          <p:spPr>
            <a:xfrm>
              <a:off x="401782" y="1634835"/>
              <a:ext cx="1154546" cy="1154546"/>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02</a:t>
              </a:r>
              <a:endParaRPr lang="vi-VN" sz="4400" b="1" dirty="0"/>
            </a:p>
          </p:txBody>
        </p:sp>
      </p:grpSp>
      <p:grpSp>
        <p:nvGrpSpPr>
          <p:cNvPr id="30" name="Group 29">
            <a:extLst>
              <a:ext uri="{FF2B5EF4-FFF2-40B4-BE49-F238E27FC236}">
                <a16:creationId xmlns:a16="http://schemas.microsoft.com/office/drawing/2014/main" id="{11EDA74D-69D2-D0CE-F202-C9EF444AF347}"/>
              </a:ext>
            </a:extLst>
          </p:cNvPr>
          <p:cNvGrpSpPr/>
          <p:nvPr/>
        </p:nvGrpSpPr>
        <p:grpSpPr>
          <a:xfrm>
            <a:off x="549564" y="5272526"/>
            <a:ext cx="5264441" cy="1154546"/>
            <a:chOff x="401782" y="1634835"/>
            <a:chExt cx="5264441" cy="1154546"/>
          </a:xfrm>
        </p:grpSpPr>
        <p:grpSp>
          <p:nvGrpSpPr>
            <p:cNvPr id="31" name="Group 30">
              <a:extLst>
                <a:ext uri="{FF2B5EF4-FFF2-40B4-BE49-F238E27FC236}">
                  <a16:creationId xmlns:a16="http://schemas.microsoft.com/office/drawing/2014/main" id="{B45D6919-517B-556F-E495-1F3081B622AE}"/>
                </a:ext>
              </a:extLst>
            </p:cNvPr>
            <p:cNvGrpSpPr/>
            <p:nvPr/>
          </p:nvGrpSpPr>
          <p:grpSpPr>
            <a:xfrm>
              <a:off x="840509" y="1648690"/>
              <a:ext cx="4825714" cy="1126836"/>
              <a:chOff x="840509" y="1662545"/>
              <a:chExt cx="4825714" cy="1126836"/>
            </a:xfrm>
          </p:grpSpPr>
          <p:sp>
            <p:nvSpPr>
              <p:cNvPr id="33" name="Rectangle: Rounded Corners 32">
                <a:extLst>
                  <a:ext uri="{FF2B5EF4-FFF2-40B4-BE49-F238E27FC236}">
                    <a16:creationId xmlns:a16="http://schemas.microsoft.com/office/drawing/2014/main" id="{B9A61BEA-9BE2-5CD1-E535-B40BC2BA88D5}"/>
                  </a:ext>
                </a:extLst>
              </p:cNvPr>
              <p:cNvSpPr/>
              <p:nvPr/>
            </p:nvSpPr>
            <p:spPr>
              <a:xfrm>
                <a:off x="840509" y="1662545"/>
                <a:ext cx="4825714" cy="1126836"/>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4" name="Group 33">
                <a:extLst>
                  <a:ext uri="{FF2B5EF4-FFF2-40B4-BE49-F238E27FC236}">
                    <a16:creationId xmlns:a16="http://schemas.microsoft.com/office/drawing/2014/main" id="{06F42895-4D8C-C169-1B81-AA7655403E95}"/>
                  </a:ext>
                </a:extLst>
              </p:cNvPr>
              <p:cNvGrpSpPr/>
              <p:nvPr/>
            </p:nvGrpSpPr>
            <p:grpSpPr>
              <a:xfrm>
                <a:off x="1627742" y="1781221"/>
                <a:ext cx="3930025" cy="673356"/>
                <a:chOff x="1627742" y="1770327"/>
                <a:chExt cx="3930025" cy="673356"/>
              </a:xfrm>
            </p:grpSpPr>
            <p:sp>
              <p:nvSpPr>
                <p:cNvPr id="35" name="TextBox 34">
                  <a:extLst>
                    <a:ext uri="{FF2B5EF4-FFF2-40B4-BE49-F238E27FC236}">
                      <a16:creationId xmlns:a16="http://schemas.microsoft.com/office/drawing/2014/main" id="{CE6B8596-CFD0-5A40-1D69-80FC8A15C49B}"/>
                    </a:ext>
                  </a:extLst>
                </p:cNvPr>
                <p:cNvSpPr txBox="1"/>
                <p:nvPr/>
              </p:nvSpPr>
              <p:spPr>
                <a:xfrm>
                  <a:off x="1627742" y="1770327"/>
                  <a:ext cx="3930025" cy="338554"/>
                </a:xfrm>
                <a:prstGeom prst="rect">
                  <a:avLst/>
                </a:prstGeom>
                <a:noFill/>
              </p:spPr>
              <p:txBody>
                <a:bodyPr wrap="square" rtlCol="0">
                  <a:spAutoFit/>
                </a:bodyPr>
                <a:lstStyle/>
                <a:p>
                  <a:r>
                    <a:rPr lang="en-US" sz="1600" b="1" dirty="0">
                      <a:solidFill>
                        <a:srgbClr val="0066FF"/>
                      </a:solidFill>
                      <a:latin typeface="+mj-lt"/>
                    </a:rPr>
                    <a:t>TỔNG KẾT &amp; KÊU GỌI HÀNH ĐỘNG</a:t>
                  </a:r>
                  <a:endParaRPr lang="vi-VN" sz="1600" b="1" dirty="0">
                    <a:solidFill>
                      <a:srgbClr val="0066FF"/>
                    </a:solidFill>
                    <a:latin typeface="+mj-lt"/>
                  </a:endParaRPr>
                </a:p>
              </p:txBody>
            </p:sp>
            <p:sp>
              <p:nvSpPr>
                <p:cNvPr id="36" name="TextBox 35">
                  <a:extLst>
                    <a:ext uri="{FF2B5EF4-FFF2-40B4-BE49-F238E27FC236}">
                      <a16:creationId xmlns:a16="http://schemas.microsoft.com/office/drawing/2014/main" id="{16EC143B-3130-3435-3C11-B754BC7D73E6}"/>
                    </a:ext>
                  </a:extLst>
                </p:cNvPr>
                <p:cNvSpPr txBox="1"/>
                <p:nvPr/>
              </p:nvSpPr>
              <p:spPr>
                <a:xfrm>
                  <a:off x="1627742" y="2166684"/>
                  <a:ext cx="3646222" cy="276999"/>
                </a:xfrm>
                <a:prstGeom prst="rect">
                  <a:avLst/>
                </a:prstGeom>
                <a:noFill/>
              </p:spPr>
              <p:txBody>
                <a:bodyPr wrap="square" rtlCol="0">
                  <a:spAutoFit/>
                </a:bodyPr>
                <a:lstStyle/>
                <a:p>
                  <a:r>
                    <a:rPr lang="en-US" sz="1200" dirty="0">
                      <a:solidFill>
                        <a:schemeClr val="bg2">
                          <a:lumMod val="25000"/>
                        </a:schemeClr>
                      </a:solidFill>
                      <a:latin typeface="Roboto" pitchFamily="2" charset="0"/>
                      <a:ea typeface="Roboto" pitchFamily="2" charset="0"/>
                    </a:rPr>
                    <a:t>Lí do chọn Mobile-ID</a:t>
                  </a:r>
                  <a:endParaRPr lang="vi-VN" sz="1200" dirty="0">
                    <a:solidFill>
                      <a:schemeClr val="bg2">
                        <a:lumMod val="25000"/>
                      </a:schemeClr>
                    </a:solidFill>
                    <a:latin typeface="Roboto" pitchFamily="2" charset="0"/>
                    <a:ea typeface="Roboto" pitchFamily="2" charset="0"/>
                  </a:endParaRPr>
                </a:p>
              </p:txBody>
            </p:sp>
          </p:grpSp>
        </p:grpSp>
        <p:sp>
          <p:nvSpPr>
            <p:cNvPr id="32" name="Oval 31">
              <a:extLst>
                <a:ext uri="{FF2B5EF4-FFF2-40B4-BE49-F238E27FC236}">
                  <a16:creationId xmlns:a16="http://schemas.microsoft.com/office/drawing/2014/main" id="{A0F77462-DECD-6D03-DD58-DA9B8766E165}"/>
                </a:ext>
              </a:extLst>
            </p:cNvPr>
            <p:cNvSpPr/>
            <p:nvPr/>
          </p:nvSpPr>
          <p:spPr>
            <a:xfrm>
              <a:off x="401782" y="1634835"/>
              <a:ext cx="1154546" cy="1154546"/>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04</a:t>
              </a:r>
              <a:endParaRPr lang="vi-VN" sz="4400" b="1" dirty="0"/>
            </a:p>
          </p:txBody>
        </p:sp>
      </p:grpSp>
      <p:sp>
        <p:nvSpPr>
          <p:cNvPr id="51" name="Oval 50">
            <a:extLst>
              <a:ext uri="{FF2B5EF4-FFF2-40B4-BE49-F238E27FC236}">
                <a16:creationId xmlns:a16="http://schemas.microsoft.com/office/drawing/2014/main" id="{15F6D02A-A76B-9C05-FD57-D2A26040CE39}"/>
              </a:ext>
            </a:extLst>
          </p:cNvPr>
          <p:cNvSpPr/>
          <p:nvPr/>
        </p:nvSpPr>
        <p:spPr>
          <a:xfrm>
            <a:off x="6377995" y="911209"/>
            <a:ext cx="5384800" cy="5384800"/>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3" name="Oval 52">
            <a:extLst>
              <a:ext uri="{FF2B5EF4-FFF2-40B4-BE49-F238E27FC236}">
                <a16:creationId xmlns:a16="http://schemas.microsoft.com/office/drawing/2014/main" id="{5220799E-FDD9-B2B0-6A28-D7B1705ADFF4}"/>
              </a:ext>
            </a:extLst>
          </p:cNvPr>
          <p:cNvSpPr/>
          <p:nvPr/>
        </p:nvSpPr>
        <p:spPr>
          <a:xfrm>
            <a:off x="7076469" y="1609683"/>
            <a:ext cx="3987852" cy="3987852"/>
          </a:xfrm>
          <a:prstGeom prst="ellipse">
            <a:avLst/>
          </a:prstGeom>
          <a:blipFill dpi="0" rotWithShape="1">
            <a:blip r:embed="rId2">
              <a:duotone>
                <a:schemeClr val="accent1">
                  <a:shade val="45000"/>
                  <a:satMod val="135000"/>
                </a:schemeClr>
                <a:prstClr val="white"/>
              </a:duotone>
            </a:blip>
            <a:srcRect/>
            <a:stretch>
              <a:fillRect/>
            </a:stretch>
          </a:blip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59" name="Group 58">
            <a:extLst>
              <a:ext uri="{FF2B5EF4-FFF2-40B4-BE49-F238E27FC236}">
                <a16:creationId xmlns:a16="http://schemas.microsoft.com/office/drawing/2014/main" id="{7F2ACE41-3CB9-AED2-2891-C7768C7233DB}"/>
              </a:ext>
            </a:extLst>
          </p:cNvPr>
          <p:cNvGrpSpPr/>
          <p:nvPr/>
        </p:nvGrpSpPr>
        <p:grpSpPr>
          <a:xfrm>
            <a:off x="9815444" y="4662631"/>
            <a:ext cx="1647549" cy="1647549"/>
            <a:chOff x="9815444" y="4662631"/>
            <a:chExt cx="1647549" cy="1647549"/>
          </a:xfrm>
        </p:grpSpPr>
        <p:sp>
          <p:nvSpPr>
            <p:cNvPr id="54" name="Oval 53">
              <a:extLst>
                <a:ext uri="{FF2B5EF4-FFF2-40B4-BE49-F238E27FC236}">
                  <a16:creationId xmlns:a16="http://schemas.microsoft.com/office/drawing/2014/main" id="{34260D17-1097-3602-3E8C-4E221CC8A269}"/>
                </a:ext>
              </a:extLst>
            </p:cNvPr>
            <p:cNvSpPr/>
            <p:nvPr/>
          </p:nvSpPr>
          <p:spPr>
            <a:xfrm>
              <a:off x="9815444" y="4662631"/>
              <a:ext cx="1647549" cy="1647549"/>
            </a:xfrm>
            <a:prstGeom prst="ellipse">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5" name="Oval 54">
              <a:extLst>
                <a:ext uri="{FF2B5EF4-FFF2-40B4-BE49-F238E27FC236}">
                  <a16:creationId xmlns:a16="http://schemas.microsoft.com/office/drawing/2014/main" id="{B6A59988-F8CF-2DB4-AF9A-0B7E87829452}"/>
                </a:ext>
              </a:extLst>
            </p:cNvPr>
            <p:cNvSpPr/>
            <p:nvPr/>
          </p:nvSpPr>
          <p:spPr>
            <a:xfrm>
              <a:off x="9984056" y="4831243"/>
              <a:ext cx="1310325" cy="1310325"/>
            </a:xfrm>
            <a:prstGeom prst="ellipse">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6" name="Hexagon 55">
              <a:extLst>
                <a:ext uri="{FF2B5EF4-FFF2-40B4-BE49-F238E27FC236}">
                  <a16:creationId xmlns:a16="http://schemas.microsoft.com/office/drawing/2014/main" id="{BD321055-3F23-370F-F17E-8FB257A85140}"/>
                </a:ext>
              </a:extLst>
            </p:cNvPr>
            <p:cNvSpPr/>
            <p:nvPr/>
          </p:nvSpPr>
          <p:spPr>
            <a:xfrm rot="5400000">
              <a:off x="10209202" y="5084988"/>
              <a:ext cx="860033" cy="802835"/>
            </a:xfrm>
            <a:prstGeom prst="hexag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58" name="Graphic 57" descr="Aperture with solid fill">
              <a:extLst>
                <a:ext uri="{FF2B5EF4-FFF2-40B4-BE49-F238E27FC236}">
                  <a16:creationId xmlns:a16="http://schemas.microsoft.com/office/drawing/2014/main" id="{974F7C3C-5D59-C738-BAA8-49BC774E5E9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57509" y="5204696"/>
              <a:ext cx="563418" cy="563418"/>
            </a:xfrm>
            <a:prstGeom prst="rect">
              <a:avLst/>
            </a:prstGeom>
          </p:spPr>
        </p:pic>
      </p:grpSp>
      <p:grpSp>
        <p:nvGrpSpPr>
          <p:cNvPr id="64" name="Group 63">
            <a:extLst>
              <a:ext uri="{FF2B5EF4-FFF2-40B4-BE49-F238E27FC236}">
                <a16:creationId xmlns:a16="http://schemas.microsoft.com/office/drawing/2014/main" id="{4B2960DA-9C44-41D7-A8E1-9460C54AB4BF}"/>
              </a:ext>
            </a:extLst>
          </p:cNvPr>
          <p:cNvGrpSpPr/>
          <p:nvPr/>
        </p:nvGrpSpPr>
        <p:grpSpPr>
          <a:xfrm>
            <a:off x="-823775" y="-592872"/>
            <a:ext cx="1647549" cy="1647549"/>
            <a:chOff x="-823775" y="-592872"/>
            <a:chExt cx="1647549" cy="1647549"/>
          </a:xfrm>
        </p:grpSpPr>
        <p:sp>
          <p:nvSpPr>
            <p:cNvPr id="61" name="Oval 60">
              <a:extLst>
                <a:ext uri="{FF2B5EF4-FFF2-40B4-BE49-F238E27FC236}">
                  <a16:creationId xmlns:a16="http://schemas.microsoft.com/office/drawing/2014/main" id="{5958B005-C4B4-95BC-2B35-61E2E16EBE70}"/>
                </a:ext>
              </a:extLst>
            </p:cNvPr>
            <p:cNvSpPr/>
            <p:nvPr/>
          </p:nvSpPr>
          <p:spPr>
            <a:xfrm>
              <a:off x="-823775" y="-592872"/>
              <a:ext cx="1647549" cy="1647549"/>
            </a:xfrm>
            <a:prstGeom prst="ellipse">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3" name="Oval 62">
              <a:extLst>
                <a:ext uri="{FF2B5EF4-FFF2-40B4-BE49-F238E27FC236}">
                  <a16:creationId xmlns:a16="http://schemas.microsoft.com/office/drawing/2014/main" id="{27B8D518-B7EF-0269-CD81-6C9FFCE1E096}"/>
                </a:ext>
              </a:extLst>
            </p:cNvPr>
            <p:cNvSpPr/>
            <p:nvPr/>
          </p:nvSpPr>
          <p:spPr>
            <a:xfrm>
              <a:off x="-655163" y="-424260"/>
              <a:ext cx="1310325" cy="1310325"/>
            </a:xfrm>
            <a:prstGeom prst="ellipse">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Tree>
    <p:extLst>
      <p:ext uri="{BB962C8B-B14F-4D97-AF65-F5344CB8AC3E}">
        <p14:creationId xmlns:p14="http://schemas.microsoft.com/office/powerpoint/2010/main" val="216582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
                                          </p:val>
                                        </p:tav>
                                        <p:tav tm="100000">
                                          <p:val>
                                            <p:strVal val="#ppt_x"/>
                                          </p:val>
                                        </p:tav>
                                      </p:tavLst>
                                    </p:anim>
                                    <p:anim calcmode="lin" valueType="num">
                                      <p:cBhvr>
                                        <p:cTn id="9" dur="500" fill="hold"/>
                                        <p:tgtEl>
                                          <p:spTgt spid="1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750"/>
                                        <p:tgtEl>
                                          <p:spTgt spid="23"/>
                                        </p:tgtEl>
                                      </p:cBhvr>
                                    </p:animEffect>
                                    <p:anim calcmode="lin" valueType="num">
                                      <p:cBhvr>
                                        <p:cTn id="13" dur="750" fill="hold"/>
                                        <p:tgtEl>
                                          <p:spTgt spid="23"/>
                                        </p:tgtEl>
                                        <p:attrNameLst>
                                          <p:attrName>ppt_x</p:attrName>
                                        </p:attrNameLst>
                                      </p:cBhvr>
                                      <p:tavLst>
                                        <p:tav tm="0">
                                          <p:val>
                                            <p:strVal val="#ppt_x"/>
                                          </p:val>
                                        </p:tav>
                                        <p:tav tm="100000">
                                          <p:val>
                                            <p:strVal val="#ppt_x"/>
                                          </p:val>
                                        </p:tav>
                                      </p:tavLst>
                                    </p:anim>
                                    <p:anim calcmode="lin" valueType="num">
                                      <p:cBhvr>
                                        <p:cTn id="14" dur="750" fill="hold"/>
                                        <p:tgtEl>
                                          <p:spTgt spid="2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par>
                                <p:cTn id="25" presetID="26" presetClass="emph" presetSubtype="0" fill="hold" grpId="0" nodeType="withEffect">
                                  <p:stCondLst>
                                    <p:cond delay="0"/>
                                  </p:stCondLst>
                                  <p:childTnLst>
                                    <p:animEffect transition="out" filter="fade">
                                      <p:cBhvr>
                                        <p:cTn id="26" dur="500" tmFilter="0, 0; .2, .5; .8, .5; 1, 0"/>
                                        <p:tgtEl>
                                          <p:spTgt spid="53"/>
                                        </p:tgtEl>
                                      </p:cBhvr>
                                    </p:animEffect>
                                    <p:animScale>
                                      <p:cBhvr>
                                        <p:cTn id="27" dur="250" autoRev="1" fill="hold"/>
                                        <p:tgtEl>
                                          <p:spTgt spid="5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39000">
              <a:srgbClr val="006AE4"/>
            </a:gs>
            <a:gs pos="2000">
              <a:srgbClr val="0070C0"/>
            </a:gs>
            <a:gs pos="100000">
              <a:srgbClr val="0066FF"/>
            </a:gs>
          </a:gsLst>
          <a:lin ang="10800000" scaled="1"/>
        </a:gradFill>
        <a:effectLst/>
      </p:bgPr>
    </p:bg>
    <p:spTree>
      <p:nvGrpSpPr>
        <p:cNvPr id="1" name=""/>
        <p:cNvGrpSpPr/>
        <p:nvPr/>
      </p:nvGrpSpPr>
      <p:grpSpPr>
        <a:xfrm>
          <a:off x="0" y="0"/>
          <a:ext cx="0" cy="0"/>
          <a:chOff x="0" y="0"/>
          <a:chExt cx="0" cy="0"/>
        </a:xfrm>
      </p:grpSpPr>
      <p:pic>
        <p:nvPicPr>
          <p:cNvPr id="29" name="Picture 28" descr="Shanghai city skyline">
            <a:extLst>
              <a:ext uri="{FF2B5EF4-FFF2-40B4-BE49-F238E27FC236}">
                <a16:creationId xmlns:a16="http://schemas.microsoft.com/office/drawing/2014/main" id="{20154D12-6240-CEB0-61FC-1A3E30F6054F}"/>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a:effectLst>
            <a:outerShdw dist="50800" dir="5400000" algn="ctr" rotWithShape="0">
              <a:srgbClr val="000000">
                <a:alpha val="0"/>
              </a:srgbClr>
            </a:outerShdw>
          </a:effectLst>
        </p:spPr>
      </p:pic>
      <p:sp>
        <p:nvSpPr>
          <p:cNvPr id="6" name="Circle: Hollow 5">
            <a:extLst>
              <a:ext uri="{FF2B5EF4-FFF2-40B4-BE49-F238E27FC236}">
                <a16:creationId xmlns:a16="http://schemas.microsoft.com/office/drawing/2014/main" id="{D00BE29D-AB56-5C87-906A-585EDF641CE3}"/>
              </a:ext>
            </a:extLst>
          </p:cNvPr>
          <p:cNvSpPr/>
          <p:nvPr/>
        </p:nvSpPr>
        <p:spPr>
          <a:xfrm>
            <a:off x="-904974" y="5099902"/>
            <a:ext cx="2196446" cy="2196446"/>
          </a:xfrm>
          <a:prstGeom prst="donut">
            <a:avLst>
              <a:gd name="adj" fmla="val 1126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8" name="Circle: Hollow 7">
            <a:extLst>
              <a:ext uri="{FF2B5EF4-FFF2-40B4-BE49-F238E27FC236}">
                <a16:creationId xmlns:a16="http://schemas.microsoft.com/office/drawing/2014/main" id="{2CEFA7AB-85A8-8220-1870-5C182709C3AD}"/>
              </a:ext>
            </a:extLst>
          </p:cNvPr>
          <p:cNvSpPr/>
          <p:nvPr/>
        </p:nvSpPr>
        <p:spPr>
          <a:xfrm>
            <a:off x="10785835" y="-931682"/>
            <a:ext cx="2196446" cy="2196446"/>
          </a:xfrm>
          <a:prstGeom prst="donut">
            <a:avLst>
              <a:gd name="adj" fmla="val 1126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grpSp>
        <p:nvGrpSpPr>
          <p:cNvPr id="14" name="Group 13">
            <a:extLst>
              <a:ext uri="{FF2B5EF4-FFF2-40B4-BE49-F238E27FC236}">
                <a16:creationId xmlns:a16="http://schemas.microsoft.com/office/drawing/2014/main" id="{42B67F33-E8A8-B27A-8D91-A919E618D8AD}"/>
              </a:ext>
            </a:extLst>
          </p:cNvPr>
          <p:cNvGrpSpPr/>
          <p:nvPr/>
        </p:nvGrpSpPr>
        <p:grpSpPr>
          <a:xfrm>
            <a:off x="1376314" y="1602558"/>
            <a:ext cx="179109" cy="1239624"/>
            <a:chOff x="1442301" y="1178351"/>
            <a:chExt cx="179109" cy="1239624"/>
          </a:xfrm>
        </p:grpSpPr>
        <p:sp>
          <p:nvSpPr>
            <p:cNvPr id="9" name="Oval 8">
              <a:extLst>
                <a:ext uri="{FF2B5EF4-FFF2-40B4-BE49-F238E27FC236}">
                  <a16:creationId xmlns:a16="http://schemas.microsoft.com/office/drawing/2014/main" id="{DD58829E-68CA-8525-63ED-12C8CD66BF28}"/>
                </a:ext>
              </a:extLst>
            </p:cNvPr>
            <p:cNvSpPr/>
            <p:nvPr/>
          </p:nvSpPr>
          <p:spPr>
            <a:xfrm>
              <a:off x="1442301" y="1178351"/>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Oval 10">
              <a:extLst>
                <a:ext uri="{FF2B5EF4-FFF2-40B4-BE49-F238E27FC236}">
                  <a16:creationId xmlns:a16="http://schemas.microsoft.com/office/drawing/2014/main" id="{CB557FD8-784D-3044-0026-465E21648598}"/>
                </a:ext>
              </a:extLst>
            </p:cNvPr>
            <p:cNvSpPr/>
            <p:nvPr/>
          </p:nvSpPr>
          <p:spPr>
            <a:xfrm>
              <a:off x="1442301" y="1708609"/>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 name="Oval 12">
              <a:extLst>
                <a:ext uri="{FF2B5EF4-FFF2-40B4-BE49-F238E27FC236}">
                  <a16:creationId xmlns:a16="http://schemas.microsoft.com/office/drawing/2014/main" id="{AF9CC663-146D-16BB-3394-5683DE017FA3}"/>
                </a:ext>
              </a:extLst>
            </p:cNvPr>
            <p:cNvSpPr/>
            <p:nvPr/>
          </p:nvSpPr>
          <p:spPr>
            <a:xfrm>
              <a:off x="1442301" y="2238866"/>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5" name="Group 14">
            <a:extLst>
              <a:ext uri="{FF2B5EF4-FFF2-40B4-BE49-F238E27FC236}">
                <a16:creationId xmlns:a16="http://schemas.microsoft.com/office/drawing/2014/main" id="{EF586252-1375-A15B-867F-9E1523A05B92}"/>
              </a:ext>
            </a:extLst>
          </p:cNvPr>
          <p:cNvGrpSpPr/>
          <p:nvPr/>
        </p:nvGrpSpPr>
        <p:grpSpPr>
          <a:xfrm>
            <a:off x="10696280" y="4385036"/>
            <a:ext cx="179109" cy="1239624"/>
            <a:chOff x="1442301" y="1178351"/>
            <a:chExt cx="179109" cy="1239624"/>
          </a:xfrm>
        </p:grpSpPr>
        <p:sp>
          <p:nvSpPr>
            <p:cNvPr id="16" name="Oval 15">
              <a:extLst>
                <a:ext uri="{FF2B5EF4-FFF2-40B4-BE49-F238E27FC236}">
                  <a16:creationId xmlns:a16="http://schemas.microsoft.com/office/drawing/2014/main" id="{E2F9BABF-B8C4-7326-4763-3CEC29C95D2D}"/>
                </a:ext>
              </a:extLst>
            </p:cNvPr>
            <p:cNvSpPr/>
            <p:nvPr/>
          </p:nvSpPr>
          <p:spPr>
            <a:xfrm>
              <a:off x="1442301" y="1178351"/>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Oval 16">
              <a:extLst>
                <a:ext uri="{FF2B5EF4-FFF2-40B4-BE49-F238E27FC236}">
                  <a16:creationId xmlns:a16="http://schemas.microsoft.com/office/drawing/2014/main" id="{25CBB4C8-8B2F-835F-34E0-725C312734E6}"/>
                </a:ext>
              </a:extLst>
            </p:cNvPr>
            <p:cNvSpPr/>
            <p:nvPr/>
          </p:nvSpPr>
          <p:spPr>
            <a:xfrm>
              <a:off x="1442301" y="1708609"/>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8" name="Oval 17">
              <a:extLst>
                <a:ext uri="{FF2B5EF4-FFF2-40B4-BE49-F238E27FC236}">
                  <a16:creationId xmlns:a16="http://schemas.microsoft.com/office/drawing/2014/main" id="{FA0436F7-DA9F-B312-F00A-1AFFC4E6E801}"/>
                </a:ext>
              </a:extLst>
            </p:cNvPr>
            <p:cNvSpPr/>
            <p:nvPr/>
          </p:nvSpPr>
          <p:spPr>
            <a:xfrm>
              <a:off x="1442301" y="2238866"/>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20" name="TextBox 19">
            <a:extLst>
              <a:ext uri="{FF2B5EF4-FFF2-40B4-BE49-F238E27FC236}">
                <a16:creationId xmlns:a16="http://schemas.microsoft.com/office/drawing/2014/main" id="{4D83C6B5-F066-6B17-4B8C-7962C8839333}"/>
              </a:ext>
            </a:extLst>
          </p:cNvPr>
          <p:cNvSpPr txBox="1"/>
          <p:nvPr/>
        </p:nvSpPr>
        <p:spPr>
          <a:xfrm>
            <a:off x="2880477" y="2752627"/>
            <a:ext cx="8405424" cy="1631216"/>
          </a:xfrm>
          <a:prstGeom prst="rect">
            <a:avLst/>
          </a:prstGeom>
          <a:noFill/>
        </p:spPr>
        <p:txBody>
          <a:bodyPr wrap="square" rtlCol="0">
            <a:spAutoFit/>
          </a:bodyPr>
          <a:lstStyle/>
          <a:p>
            <a:r>
              <a:rPr lang="en-US" sz="5000" b="1" dirty="0">
                <a:solidFill>
                  <a:schemeClr val="bg1"/>
                </a:solidFill>
                <a:latin typeface="+mj-lt"/>
              </a:rPr>
              <a:t>HIỆN TRẠNG &amp; </a:t>
            </a:r>
          </a:p>
          <a:p>
            <a:r>
              <a:rPr lang="en-US" sz="5000" b="1" dirty="0">
                <a:solidFill>
                  <a:schemeClr val="bg1"/>
                </a:solidFill>
                <a:latin typeface="+mj-lt"/>
              </a:rPr>
              <a:t>BỐI CẢNH THỊ TRƯỜNG</a:t>
            </a:r>
            <a:endParaRPr lang="vi-VN" sz="5000" b="1" dirty="0">
              <a:solidFill>
                <a:schemeClr val="bg1"/>
              </a:solidFill>
              <a:latin typeface="+mj-lt"/>
            </a:endParaRPr>
          </a:p>
        </p:txBody>
      </p:sp>
      <p:sp>
        <p:nvSpPr>
          <p:cNvPr id="22" name="TextBox 21">
            <a:extLst>
              <a:ext uri="{FF2B5EF4-FFF2-40B4-BE49-F238E27FC236}">
                <a16:creationId xmlns:a16="http://schemas.microsoft.com/office/drawing/2014/main" id="{50A93CF5-98BB-FF29-B7BD-1F338A370BBB}"/>
              </a:ext>
            </a:extLst>
          </p:cNvPr>
          <p:cNvSpPr txBox="1"/>
          <p:nvPr/>
        </p:nvSpPr>
        <p:spPr>
          <a:xfrm>
            <a:off x="2594730" y="724081"/>
            <a:ext cx="2080966" cy="1938992"/>
          </a:xfrm>
          <a:prstGeom prst="rect">
            <a:avLst/>
          </a:prstGeom>
          <a:noFill/>
        </p:spPr>
        <p:txBody>
          <a:bodyPr wrap="square">
            <a:spAutoFit/>
          </a:bodyPr>
          <a:lstStyle/>
          <a:p>
            <a:pPr algn="ctr"/>
            <a:r>
              <a:rPr lang="en-US" sz="12000" b="1" dirty="0">
                <a:solidFill>
                  <a:schemeClr val="bg1"/>
                </a:solidFill>
              </a:rPr>
              <a:t>01</a:t>
            </a:r>
            <a:endParaRPr lang="vi-VN" sz="12000" b="1" dirty="0">
              <a:solidFill>
                <a:schemeClr val="bg1"/>
              </a:solidFill>
            </a:endParaRPr>
          </a:p>
        </p:txBody>
      </p:sp>
      <p:cxnSp>
        <p:nvCxnSpPr>
          <p:cNvPr id="27" name="Straight Connector 26">
            <a:extLst>
              <a:ext uri="{FF2B5EF4-FFF2-40B4-BE49-F238E27FC236}">
                <a16:creationId xmlns:a16="http://schemas.microsoft.com/office/drawing/2014/main" id="{865F76A8-1486-4A8C-3395-0CA8220BAAF5}"/>
              </a:ext>
            </a:extLst>
          </p:cNvPr>
          <p:cNvCxnSpPr/>
          <p:nvPr/>
        </p:nvCxnSpPr>
        <p:spPr>
          <a:xfrm>
            <a:off x="2696065" y="2528742"/>
            <a:ext cx="635366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93178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Golden Gate Bridge in fog">
            <a:extLst>
              <a:ext uri="{FF2B5EF4-FFF2-40B4-BE49-F238E27FC236}">
                <a16:creationId xmlns:a16="http://schemas.microsoft.com/office/drawing/2014/main" id="{7F6EBA69-6636-F56A-7873-2B53692FF102}"/>
              </a:ext>
            </a:extLst>
          </p:cNvPr>
          <p:cNvPicPr>
            <a:picLocks noChangeAspect="1"/>
          </p:cNvPicPr>
          <p:nvPr/>
        </p:nvPicPr>
        <p:blipFill>
          <a:blip r:embed="rId2">
            <a:extLst>
              <a:ext uri="{28A0092B-C50C-407E-A947-70E740481C1C}">
                <a14:useLocalDpi xmlns:a14="http://schemas.microsoft.com/office/drawing/2010/main" val="0"/>
              </a:ext>
            </a:extLst>
          </a:blip>
          <a:srcRect l="56666" t="6174" b="9572"/>
          <a:stretch>
            <a:fillRect/>
          </a:stretch>
        </p:blipFill>
        <p:spPr>
          <a:xfrm>
            <a:off x="6908800" y="1282"/>
            <a:ext cx="5283200" cy="6856718"/>
          </a:xfrm>
          <a:prstGeom prst="rect">
            <a:avLst/>
          </a:prstGeom>
        </p:spPr>
      </p:pic>
      <p:sp>
        <p:nvSpPr>
          <p:cNvPr id="6" name="Rectangle 5">
            <a:extLst>
              <a:ext uri="{FF2B5EF4-FFF2-40B4-BE49-F238E27FC236}">
                <a16:creationId xmlns:a16="http://schemas.microsoft.com/office/drawing/2014/main" id="{D2D2D119-0A08-D201-B8C5-1C5F88E72673}"/>
              </a:ext>
            </a:extLst>
          </p:cNvPr>
          <p:cNvSpPr/>
          <p:nvPr/>
        </p:nvSpPr>
        <p:spPr>
          <a:xfrm>
            <a:off x="6908800" y="0"/>
            <a:ext cx="5281676" cy="6856718"/>
          </a:xfrm>
          <a:prstGeom prst="rect">
            <a:avLst/>
          </a:prstGeom>
          <a:solidFill>
            <a:srgbClr val="0066FF">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TextBox 7">
            <a:extLst>
              <a:ext uri="{FF2B5EF4-FFF2-40B4-BE49-F238E27FC236}">
                <a16:creationId xmlns:a16="http://schemas.microsoft.com/office/drawing/2014/main" id="{3CAF79F3-41CD-4D70-476D-676D9D8F9B69}"/>
              </a:ext>
            </a:extLst>
          </p:cNvPr>
          <p:cNvSpPr txBox="1"/>
          <p:nvPr/>
        </p:nvSpPr>
        <p:spPr>
          <a:xfrm>
            <a:off x="540757" y="189329"/>
            <a:ext cx="5091209" cy="1077218"/>
          </a:xfrm>
          <a:prstGeom prst="rect">
            <a:avLst/>
          </a:prstGeom>
          <a:noFill/>
        </p:spPr>
        <p:txBody>
          <a:bodyPr wrap="square" rtlCol="0">
            <a:spAutoFit/>
          </a:bodyPr>
          <a:lstStyle/>
          <a:p>
            <a:r>
              <a:rPr lang="en-US" sz="3200" b="1" dirty="0">
                <a:solidFill>
                  <a:srgbClr val="0066FF"/>
                </a:solidFill>
                <a:latin typeface="+mj-lt"/>
              </a:rPr>
              <a:t>HIỆN TRẠNG &amp; </a:t>
            </a:r>
          </a:p>
          <a:p>
            <a:r>
              <a:rPr lang="en-US" sz="3200" b="1" dirty="0">
                <a:solidFill>
                  <a:srgbClr val="0066FF"/>
                </a:solidFill>
                <a:latin typeface="+mj-lt"/>
              </a:rPr>
              <a:t>BỐI CẢNH THỊ TRƯỜNG</a:t>
            </a:r>
            <a:endParaRPr lang="vi-VN" sz="3200" b="1" dirty="0">
              <a:solidFill>
                <a:srgbClr val="0066FF"/>
              </a:solidFill>
              <a:latin typeface="+mj-lt"/>
            </a:endParaRPr>
          </a:p>
        </p:txBody>
      </p:sp>
      <p:sp>
        <p:nvSpPr>
          <p:cNvPr id="11" name="Rectangle: Rounded Corners 10">
            <a:extLst>
              <a:ext uri="{FF2B5EF4-FFF2-40B4-BE49-F238E27FC236}">
                <a16:creationId xmlns:a16="http://schemas.microsoft.com/office/drawing/2014/main" id="{D7B70C5D-BF08-E720-6E20-BAB6DBFA21BD}"/>
              </a:ext>
            </a:extLst>
          </p:cNvPr>
          <p:cNvSpPr/>
          <p:nvPr/>
        </p:nvSpPr>
        <p:spPr>
          <a:xfrm>
            <a:off x="620979" y="1308095"/>
            <a:ext cx="1773382" cy="147781"/>
          </a:xfrm>
          <a:prstGeom prst="roundRect">
            <a:avLst>
              <a:gd name="adj" fmla="val 50000"/>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4" name="Group 13">
            <a:extLst>
              <a:ext uri="{FF2B5EF4-FFF2-40B4-BE49-F238E27FC236}">
                <a16:creationId xmlns:a16="http://schemas.microsoft.com/office/drawing/2014/main" id="{E19F40B3-982B-7AC4-D2D5-62DDF79F264F}"/>
              </a:ext>
            </a:extLst>
          </p:cNvPr>
          <p:cNvGrpSpPr/>
          <p:nvPr/>
        </p:nvGrpSpPr>
        <p:grpSpPr>
          <a:xfrm>
            <a:off x="620979" y="1946942"/>
            <a:ext cx="5345677" cy="1319705"/>
            <a:chOff x="668699" y="1946942"/>
            <a:chExt cx="5345677" cy="1319705"/>
          </a:xfrm>
        </p:grpSpPr>
        <p:sp>
          <p:nvSpPr>
            <p:cNvPr id="26" name="TextBox 25">
              <a:extLst>
                <a:ext uri="{FF2B5EF4-FFF2-40B4-BE49-F238E27FC236}">
                  <a16:creationId xmlns:a16="http://schemas.microsoft.com/office/drawing/2014/main" id="{0DA3300B-332D-A56C-9479-2FFBA09C4671}"/>
                </a:ext>
              </a:extLst>
            </p:cNvPr>
            <p:cNvSpPr txBox="1"/>
            <p:nvPr/>
          </p:nvSpPr>
          <p:spPr>
            <a:xfrm>
              <a:off x="1168986" y="2334823"/>
              <a:ext cx="4845390" cy="461665"/>
            </a:xfrm>
            <a:prstGeom prst="rect">
              <a:avLst/>
            </a:prstGeom>
            <a:noFill/>
          </p:spPr>
          <p:txBody>
            <a:bodyPr wrap="square" rtlCol="0">
              <a:spAutoFit/>
            </a:bodyPr>
            <a:lstStyle/>
            <a:p>
              <a:pPr marL="171450" indent="-171450">
                <a:buFont typeface="Arial" panose="020B0604020202020204" pitchFamily="34" charset="0"/>
                <a:buChar char="•"/>
              </a:pPr>
              <a:r>
                <a:rPr lang="vi-VN" sz="1200" dirty="0">
                  <a:solidFill>
                    <a:schemeClr val="bg2">
                      <a:lumMod val="25000"/>
                    </a:schemeClr>
                  </a:solidFill>
                  <a:latin typeface="Roboto" pitchFamily="2" charset="0"/>
                  <a:ea typeface="Roboto" pitchFamily="2" charset="0"/>
                </a:rPr>
                <a:t>Phần lớn giao dịch được thực hiện qua kênh số tại nhiều tổ chức tín dụng và người trưởng thành đều có tài khoản ngân hàng.</a:t>
              </a:r>
            </a:p>
          </p:txBody>
        </p:sp>
        <p:grpSp>
          <p:nvGrpSpPr>
            <p:cNvPr id="25" name="Group 24">
              <a:extLst>
                <a:ext uri="{FF2B5EF4-FFF2-40B4-BE49-F238E27FC236}">
                  <a16:creationId xmlns:a16="http://schemas.microsoft.com/office/drawing/2014/main" id="{BBD5CB35-80D4-33FA-2B97-A0C7DB2AAC05}"/>
                </a:ext>
              </a:extLst>
            </p:cNvPr>
            <p:cNvGrpSpPr/>
            <p:nvPr/>
          </p:nvGrpSpPr>
          <p:grpSpPr>
            <a:xfrm>
              <a:off x="668699" y="1946942"/>
              <a:ext cx="498763" cy="498763"/>
              <a:chOff x="5723654" y="2460126"/>
              <a:chExt cx="498763" cy="498763"/>
            </a:xfrm>
          </p:grpSpPr>
          <p:sp>
            <p:nvSpPr>
              <p:cNvPr id="27" name="Circle: Hollow 26">
                <a:extLst>
                  <a:ext uri="{FF2B5EF4-FFF2-40B4-BE49-F238E27FC236}">
                    <a16:creationId xmlns:a16="http://schemas.microsoft.com/office/drawing/2014/main" id="{5C872014-BC6D-EE5E-CDF3-9CFD5F87B9EE}"/>
                  </a:ext>
                </a:extLst>
              </p:cNvPr>
              <p:cNvSpPr/>
              <p:nvPr/>
            </p:nvSpPr>
            <p:spPr>
              <a:xfrm>
                <a:off x="5723654" y="2460126"/>
                <a:ext cx="498763" cy="498763"/>
              </a:xfrm>
              <a:prstGeom prst="donut">
                <a:avLst>
                  <a:gd name="adj" fmla="val 10504"/>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28" name="Graphic 27" descr="Badge New with solid fill">
                <a:extLst>
                  <a:ext uri="{FF2B5EF4-FFF2-40B4-BE49-F238E27FC236}">
                    <a16:creationId xmlns:a16="http://schemas.microsoft.com/office/drawing/2014/main" id="{A47A8118-A367-4356-A90A-86FD52EB36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84844" y="2521316"/>
                <a:ext cx="376382" cy="376382"/>
              </a:xfrm>
              <a:prstGeom prst="rect">
                <a:avLst/>
              </a:prstGeom>
            </p:spPr>
          </p:pic>
        </p:grpSp>
        <p:sp>
          <p:nvSpPr>
            <p:cNvPr id="7" name="TextBox 6">
              <a:extLst>
                <a:ext uri="{FF2B5EF4-FFF2-40B4-BE49-F238E27FC236}">
                  <a16:creationId xmlns:a16="http://schemas.microsoft.com/office/drawing/2014/main" id="{A970E6CB-B875-A5C1-4E26-F3A1F26B730A}"/>
                </a:ext>
              </a:extLst>
            </p:cNvPr>
            <p:cNvSpPr txBox="1"/>
            <p:nvPr/>
          </p:nvSpPr>
          <p:spPr>
            <a:xfrm>
              <a:off x="1168986" y="2057824"/>
              <a:ext cx="4205061"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GIAO DỊCH TÀI CHÍNH SỐ PHÁT TRIỂN MẠNH MẼ</a:t>
              </a:r>
            </a:p>
          </p:txBody>
        </p:sp>
        <p:sp>
          <p:nvSpPr>
            <p:cNvPr id="12" name="TextBox 11">
              <a:extLst>
                <a:ext uri="{FF2B5EF4-FFF2-40B4-BE49-F238E27FC236}">
                  <a16:creationId xmlns:a16="http://schemas.microsoft.com/office/drawing/2014/main" id="{71D6EBB4-689E-FAC8-BA09-DC7424996A1E}"/>
                </a:ext>
              </a:extLst>
            </p:cNvPr>
            <p:cNvSpPr txBox="1"/>
            <p:nvPr/>
          </p:nvSpPr>
          <p:spPr>
            <a:xfrm>
              <a:off x="1168986" y="2804982"/>
              <a:ext cx="4845390" cy="461665"/>
            </a:xfrm>
            <a:prstGeom prst="rect">
              <a:avLst/>
            </a:prstGeom>
            <a:noFill/>
          </p:spPr>
          <p:txBody>
            <a:bodyPr wrap="square" rtlCol="0">
              <a:spAutoFit/>
            </a:bodyPr>
            <a:lstStyle/>
            <a:p>
              <a:pPr marL="171450" indent="-171450">
                <a:buFont typeface="Arial" panose="020B0604020202020204" pitchFamily="34" charset="0"/>
                <a:buChar char="•"/>
              </a:pPr>
              <a:r>
                <a:rPr lang="vi-VN" sz="1200" dirty="0">
                  <a:solidFill>
                    <a:schemeClr val="bg2">
                      <a:lumMod val="25000"/>
                    </a:schemeClr>
                  </a:solidFill>
                  <a:latin typeface="Roboto" pitchFamily="2" charset="0"/>
                  <a:ea typeface="Roboto" pitchFamily="2" charset="0"/>
                </a:rPr>
                <a:t>Nhu cầu về giao dịch điện tử an toàn, thuận tiện và tin cậy ngày càng tăng.</a:t>
              </a:r>
            </a:p>
          </p:txBody>
        </p:sp>
      </p:grpSp>
      <p:grpSp>
        <p:nvGrpSpPr>
          <p:cNvPr id="46" name="Group 45">
            <a:extLst>
              <a:ext uri="{FF2B5EF4-FFF2-40B4-BE49-F238E27FC236}">
                <a16:creationId xmlns:a16="http://schemas.microsoft.com/office/drawing/2014/main" id="{13779097-AA28-89B1-A4CB-96876144AD93}"/>
              </a:ext>
            </a:extLst>
          </p:cNvPr>
          <p:cNvGrpSpPr/>
          <p:nvPr/>
        </p:nvGrpSpPr>
        <p:grpSpPr>
          <a:xfrm>
            <a:off x="620979" y="3220286"/>
            <a:ext cx="5781963" cy="1475766"/>
            <a:chOff x="620979" y="3220286"/>
            <a:chExt cx="5781963" cy="1475766"/>
          </a:xfrm>
        </p:grpSpPr>
        <p:grpSp>
          <p:nvGrpSpPr>
            <p:cNvPr id="17" name="Group 16">
              <a:extLst>
                <a:ext uri="{FF2B5EF4-FFF2-40B4-BE49-F238E27FC236}">
                  <a16:creationId xmlns:a16="http://schemas.microsoft.com/office/drawing/2014/main" id="{6ACB0135-36A3-66B4-0C2E-9B03A96A3DA1}"/>
                </a:ext>
              </a:extLst>
            </p:cNvPr>
            <p:cNvGrpSpPr/>
            <p:nvPr/>
          </p:nvGrpSpPr>
          <p:grpSpPr>
            <a:xfrm>
              <a:off x="620979" y="3220286"/>
              <a:ext cx="498763" cy="498763"/>
              <a:chOff x="5723654" y="2460126"/>
              <a:chExt cx="498763" cy="498763"/>
            </a:xfrm>
          </p:grpSpPr>
          <p:sp>
            <p:nvSpPr>
              <p:cNvPr id="20" name="Circle: Hollow 19">
                <a:extLst>
                  <a:ext uri="{FF2B5EF4-FFF2-40B4-BE49-F238E27FC236}">
                    <a16:creationId xmlns:a16="http://schemas.microsoft.com/office/drawing/2014/main" id="{80B5A07F-FC0A-B896-1644-427814E2F0FA}"/>
                  </a:ext>
                </a:extLst>
              </p:cNvPr>
              <p:cNvSpPr/>
              <p:nvPr/>
            </p:nvSpPr>
            <p:spPr>
              <a:xfrm>
                <a:off x="5723654" y="2460126"/>
                <a:ext cx="498763" cy="498763"/>
              </a:xfrm>
              <a:prstGeom prst="donut">
                <a:avLst>
                  <a:gd name="adj" fmla="val 10504"/>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21" name="Graphic 20" descr="Badge New with solid fill">
                <a:extLst>
                  <a:ext uri="{FF2B5EF4-FFF2-40B4-BE49-F238E27FC236}">
                    <a16:creationId xmlns:a16="http://schemas.microsoft.com/office/drawing/2014/main" id="{EE5A9F6A-DB70-EE09-DD29-29DEC7FE6A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84844" y="2521316"/>
                <a:ext cx="376382" cy="376382"/>
              </a:xfrm>
              <a:prstGeom prst="rect">
                <a:avLst/>
              </a:prstGeom>
            </p:spPr>
          </p:pic>
        </p:grpSp>
        <p:sp>
          <p:nvSpPr>
            <p:cNvPr id="18" name="TextBox 17">
              <a:extLst>
                <a:ext uri="{FF2B5EF4-FFF2-40B4-BE49-F238E27FC236}">
                  <a16:creationId xmlns:a16="http://schemas.microsoft.com/office/drawing/2014/main" id="{D11ECC91-F3F8-6DEE-86B1-767173774A8C}"/>
                </a:ext>
              </a:extLst>
            </p:cNvPr>
            <p:cNvSpPr txBox="1"/>
            <p:nvPr/>
          </p:nvSpPr>
          <p:spPr>
            <a:xfrm>
              <a:off x="1121266" y="3331168"/>
              <a:ext cx="5104080"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THỊ TRƯỜNG KÝ SỐ ĐÃ HÌNH THÀNH VÀ CÓ TÍNH CẠNH TRANH CAO</a:t>
              </a:r>
            </a:p>
          </p:txBody>
        </p:sp>
        <p:grpSp>
          <p:nvGrpSpPr>
            <p:cNvPr id="45" name="Group 44">
              <a:extLst>
                <a:ext uri="{FF2B5EF4-FFF2-40B4-BE49-F238E27FC236}">
                  <a16:creationId xmlns:a16="http://schemas.microsoft.com/office/drawing/2014/main" id="{5951A9A9-83DA-DF10-BC3E-DF567F7EC006}"/>
                </a:ext>
              </a:extLst>
            </p:cNvPr>
            <p:cNvGrpSpPr/>
            <p:nvPr/>
          </p:nvGrpSpPr>
          <p:grpSpPr>
            <a:xfrm>
              <a:off x="1119742" y="3608167"/>
              <a:ext cx="5283200" cy="1087885"/>
              <a:chOff x="1119742" y="3608167"/>
              <a:chExt cx="5283200" cy="1087885"/>
            </a:xfrm>
          </p:grpSpPr>
          <p:sp>
            <p:nvSpPr>
              <p:cNvPr id="16" name="TextBox 15">
                <a:extLst>
                  <a:ext uri="{FF2B5EF4-FFF2-40B4-BE49-F238E27FC236}">
                    <a16:creationId xmlns:a16="http://schemas.microsoft.com/office/drawing/2014/main" id="{EF7E15F9-212F-BA5F-2C34-037CBE863935}"/>
                  </a:ext>
                </a:extLst>
              </p:cNvPr>
              <p:cNvSpPr txBox="1"/>
              <p:nvPr/>
            </p:nvSpPr>
            <p:spPr>
              <a:xfrm>
                <a:off x="1119742" y="3608167"/>
                <a:ext cx="5283200" cy="276999"/>
              </a:xfrm>
              <a:prstGeom prst="rect">
                <a:avLst/>
              </a:prstGeom>
              <a:noFill/>
            </p:spPr>
            <p:txBody>
              <a:bodyPr wrap="square" rtlCol="0">
                <a:spAutoFit/>
              </a:bodyPr>
              <a:lstStyle/>
              <a:p>
                <a:pPr marL="171450" indent="-171450">
                  <a:buFont typeface="Arial" panose="020B0604020202020204" pitchFamily="34" charset="0"/>
                  <a:buChar char="•"/>
                </a:pPr>
                <a:r>
                  <a:rPr lang="vi-VN" sz="1200" dirty="0">
                    <a:solidFill>
                      <a:schemeClr val="bg2">
                        <a:lumMod val="25000"/>
                      </a:schemeClr>
                    </a:solidFill>
                    <a:latin typeface="Roboto" pitchFamily="2" charset="0"/>
                    <a:ea typeface="Roboto" pitchFamily="2" charset="0"/>
                  </a:rPr>
                  <a:t>Các nhà cung cấp đã triển khai ký số từ xa, API/SDK và tích hợp ứng dụng.</a:t>
                </a:r>
              </a:p>
            </p:txBody>
          </p:sp>
          <p:sp>
            <p:nvSpPr>
              <p:cNvPr id="19" name="TextBox 18">
                <a:extLst>
                  <a:ext uri="{FF2B5EF4-FFF2-40B4-BE49-F238E27FC236}">
                    <a16:creationId xmlns:a16="http://schemas.microsoft.com/office/drawing/2014/main" id="{9D2B1E09-F316-81E0-6701-364B93D800C1}"/>
                  </a:ext>
                </a:extLst>
              </p:cNvPr>
              <p:cNvSpPr txBox="1"/>
              <p:nvPr/>
            </p:nvSpPr>
            <p:spPr>
              <a:xfrm>
                <a:off x="1119742" y="3921277"/>
                <a:ext cx="5189618" cy="276999"/>
              </a:xfrm>
              <a:prstGeom prst="rect">
                <a:avLst/>
              </a:prstGeom>
              <a:noFill/>
            </p:spPr>
            <p:txBody>
              <a:bodyPr wrap="square" rtlCol="0">
                <a:spAutoFit/>
              </a:bodyPr>
              <a:lstStyle/>
              <a:p>
                <a:pPr marL="171450" indent="-171450">
                  <a:buFont typeface="Arial" panose="020B0604020202020204" pitchFamily="34" charset="0"/>
                  <a:buChar char="•"/>
                </a:pPr>
                <a:r>
                  <a:rPr lang="vi-VN" sz="1200" dirty="0">
                    <a:solidFill>
                      <a:schemeClr val="bg2">
                        <a:lumMod val="25000"/>
                      </a:schemeClr>
                    </a:solidFill>
                    <a:latin typeface="Roboto" pitchFamily="2" charset="0"/>
                    <a:ea typeface="Roboto" pitchFamily="2" charset="0"/>
                  </a:rPr>
                  <a:t>Giải pháp hiện hữu chủ yếu được tiếp cận theo từng nhóm chức năng.</a:t>
                </a:r>
              </a:p>
            </p:txBody>
          </p:sp>
          <p:sp>
            <p:nvSpPr>
              <p:cNvPr id="23" name="TextBox 22">
                <a:extLst>
                  <a:ext uri="{FF2B5EF4-FFF2-40B4-BE49-F238E27FC236}">
                    <a16:creationId xmlns:a16="http://schemas.microsoft.com/office/drawing/2014/main" id="{62525D83-B8F7-63A0-3552-9CF905D09789}"/>
                  </a:ext>
                </a:extLst>
              </p:cNvPr>
              <p:cNvSpPr txBox="1"/>
              <p:nvPr/>
            </p:nvSpPr>
            <p:spPr>
              <a:xfrm>
                <a:off x="1119742" y="4234387"/>
                <a:ext cx="5189618" cy="461665"/>
              </a:xfrm>
              <a:prstGeom prst="rect">
                <a:avLst/>
              </a:prstGeom>
              <a:noFill/>
            </p:spPr>
            <p:txBody>
              <a:bodyPr wrap="square" rtlCol="0">
                <a:spAutoFit/>
              </a:bodyPr>
              <a:lstStyle/>
              <a:p>
                <a:pPr marL="171450" indent="-171450">
                  <a:buFont typeface="Arial" panose="020B0604020202020204" pitchFamily="34" charset="0"/>
                  <a:buChar char="•"/>
                </a:pPr>
                <a:r>
                  <a:rPr lang="vi-VN" sz="1200" dirty="0">
                    <a:solidFill>
                      <a:schemeClr val="bg2">
                        <a:lumMod val="25000"/>
                      </a:schemeClr>
                    </a:solidFill>
                    <a:latin typeface="Roboto" pitchFamily="2" charset="0"/>
                    <a:ea typeface="Roboto" pitchFamily="2" charset="0"/>
                  </a:rPr>
                  <a:t>Cơ hội khác biệt hóa nằm ở quản lý bằng chứng, kiểm chứng dài hạn và điều phối giao dịch xuyên suốt.</a:t>
                </a:r>
              </a:p>
            </p:txBody>
          </p:sp>
        </p:grpSp>
      </p:grpSp>
      <p:grpSp>
        <p:nvGrpSpPr>
          <p:cNvPr id="47" name="Group 46">
            <a:extLst>
              <a:ext uri="{FF2B5EF4-FFF2-40B4-BE49-F238E27FC236}">
                <a16:creationId xmlns:a16="http://schemas.microsoft.com/office/drawing/2014/main" id="{3B17FAFE-89D3-92B0-0A06-49611B5B0DC5}"/>
              </a:ext>
            </a:extLst>
          </p:cNvPr>
          <p:cNvGrpSpPr/>
          <p:nvPr/>
        </p:nvGrpSpPr>
        <p:grpSpPr>
          <a:xfrm>
            <a:off x="620979" y="4681055"/>
            <a:ext cx="5781963" cy="1291100"/>
            <a:chOff x="620979" y="3220286"/>
            <a:chExt cx="5781963" cy="1291100"/>
          </a:xfrm>
        </p:grpSpPr>
        <p:grpSp>
          <p:nvGrpSpPr>
            <p:cNvPr id="48" name="Group 47">
              <a:extLst>
                <a:ext uri="{FF2B5EF4-FFF2-40B4-BE49-F238E27FC236}">
                  <a16:creationId xmlns:a16="http://schemas.microsoft.com/office/drawing/2014/main" id="{DF4539C3-BF77-F881-396F-853EF00290F4}"/>
                </a:ext>
              </a:extLst>
            </p:cNvPr>
            <p:cNvGrpSpPr/>
            <p:nvPr/>
          </p:nvGrpSpPr>
          <p:grpSpPr>
            <a:xfrm>
              <a:off x="620979" y="3220286"/>
              <a:ext cx="498763" cy="498763"/>
              <a:chOff x="5723654" y="2460126"/>
              <a:chExt cx="498763" cy="498763"/>
            </a:xfrm>
          </p:grpSpPr>
          <p:sp>
            <p:nvSpPr>
              <p:cNvPr id="54" name="Circle: Hollow 53">
                <a:extLst>
                  <a:ext uri="{FF2B5EF4-FFF2-40B4-BE49-F238E27FC236}">
                    <a16:creationId xmlns:a16="http://schemas.microsoft.com/office/drawing/2014/main" id="{9164C7CB-5B23-284E-AFE1-1AD1F4E50F3B}"/>
                  </a:ext>
                </a:extLst>
              </p:cNvPr>
              <p:cNvSpPr/>
              <p:nvPr/>
            </p:nvSpPr>
            <p:spPr>
              <a:xfrm>
                <a:off x="5723654" y="2460126"/>
                <a:ext cx="498763" cy="498763"/>
              </a:xfrm>
              <a:prstGeom prst="donut">
                <a:avLst>
                  <a:gd name="adj" fmla="val 10504"/>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55" name="Graphic 54" descr="Badge New with solid fill">
                <a:extLst>
                  <a:ext uri="{FF2B5EF4-FFF2-40B4-BE49-F238E27FC236}">
                    <a16:creationId xmlns:a16="http://schemas.microsoft.com/office/drawing/2014/main" id="{AC701AA7-C51C-239D-87DD-4B78FBD4A1A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84844" y="2521316"/>
                <a:ext cx="376382" cy="376382"/>
              </a:xfrm>
              <a:prstGeom prst="rect">
                <a:avLst/>
              </a:prstGeom>
            </p:spPr>
          </p:pic>
        </p:grpSp>
        <p:sp>
          <p:nvSpPr>
            <p:cNvPr id="49" name="TextBox 48">
              <a:extLst>
                <a:ext uri="{FF2B5EF4-FFF2-40B4-BE49-F238E27FC236}">
                  <a16:creationId xmlns:a16="http://schemas.microsoft.com/office/drawing/2014/main" id="{4783F043-EB8C-7DEA-520F-C73B6850E670}"/>
                </a:ext>
              </a:extLst>
            </p:cNvPr>
            <p:cNvSpPr txBox="1"/>
            <p:nvPr/>
          </p:nvSpPr>
          <p:spPr>
            <a:xfrm>
              <a:off x="1121266" y="3331168"/>
              <a:ext cx="5104080"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YÊU CẦU QUẢN TRỊ CAO</a:t>
              </a:r>
            </a:p>
          </p:txBody>
        </p:sp>
        <p:grpSp>
          <p:nvGrpSpPr>
            <p:cNvPr id="50" name="Group 49">
              <a:extLst>
                <a:ext uri="{FF2B5EF4-FFF2-40B4-BE49-F238E27FC236}">
                  <a16:creationId xmlns:a16="http://schemas.microsoft.com/office/drawing/2014/main" id="{25F76DF4-EC9F-CAB1-A6BC-F1FDDBF3414B}"/>
                </a:ext>
              </a:extLst>
            </p:cNvPr>
            <p:cNvGrpSpPr/>
            <p:nvPr/>
          </p:nvGrpSpPr>
          <p:grpSpPr>
            <a:xfrm>
              <a:off x="1119742" y="3608167"/>
              <a:ext cx="5283200" cy="903219"/>
              <a:chOff x="1119742" y="3608167"/>
              <a:chExt cx="5283200" cy="903219"/>
            </a:xfrm>
          </p:grpSpPr>
          <p:sp>
            <p:nvSpPr>
              <p:cNvPr id="51" name="TextBox 50">
                <a:extLst>
                  <a:ext uri="{FF2B5EF4-FFF2-40B4-BE49-F238E27FC236}">
                    <a16:creationId xmlns:a16="http://schemas.microsoft.com/office/drawing/2014/main" id="{6234F673-AA45-672B-621D-345F51B08146}"/>
                  </a:ext>
                </a:extLst>
              </p:cNvPr>
              <p:cNvSpPr txBox="1"/>
              <p:nvPr/>
            </p:nvSpPr>
            <p:spPr>
              <a:xfrm>
                <a:off x="1119742" y="3608167"/>
                <a:ext cx="5283200" cy="276999"/>
              </a:xfrm>
              <a:prstGeom prst="rect">
                <a:avLst/>
              </a:prstGeom>
              <a:noFill/>
            </p:spPr>
            <p:txBody>
              <a:bodyPr wrap="square" rtlCol="0">
                <a:spAutoFit/>
              </a:bodyPr>
              <a:lstStyle/>
              <a:p>
                <a:pPr marL="171450" indent="-171450">
                  <a:buFont typeface="Arial" panose="020B0604020202020204" pitchFamily="34" charset="0"/>
                  <a:buChar char="•"/>
                </a:pPr>
                <a:r>
                  <a:rPr lang="vi-VN" sz="1200" dirty="0">
                    <a:solidFill>
                      <a:schemeClr val="bg2">
                        <a:lumMod val="25000"/>
                      </a:schemeClr>
                    </a:solidFill>
                    <a:latin typeface="Roboto" pitchFamily="2" charset="0"/>
                    <a:ea typeface="Roboto" pitchFamily="2" charset="0"/>
                  </a:rPr>
                  <a:t>Bảo vệ dữ liệu, kiểm soát truy cập và đáp ứng quy định pháp lý.</a:t>
                </a:r>
              </a:p>
            </p:txBody>
          </p:sp>
          <p:sp>
            <p:nvSpPr>
              <p:cNvPr id="52" name="TextBox 51">
                <a:extLst>
                  <a:ext uri="{FF2B5EF4-FFF2-40B4-BE49-F238E27FC236}">
                    <a16:creationId xmlns:a16="http://schemas.microsoft.com/office/drawing/2014/main" id="{8BB7A7A9-F17F-8332-AE42-AACEDA3064F3}"/>
                  </a:ext>
                </a:extLst>
              </p:cNvPr>
              <p:cNvSpPr txBox="1"/>
              <p:nvPr/>
            </p:nvSpPr>
            <p:spPr>
              <a:xfrm>
                <a:off x="1119742" y="3921277"/>
                <a:ext cx="5189618" cy="276999"/>
              </a:xfrm>
              <a:prstGeom prst="rect">
                <a:avLst/>
              </a:prstGeom>
              <a:noFill/>
            </p:spPr>
            <p:txBody>
              <a:bodyPr wrap="square" rtlCol="0">
                <a:spAutoFit/>
              </a:bodyPr>
              <a:lstStyle/>
              <a:p>
                <a:pPr marL="171450" indent="-171450">
                  <a:buFont typeface="Arial" panose="020B0604020202020204" pitchFamily="34" charset="0"/>
                  <a:buChar char="•"/>
                </a:pPr>
                <a:r>
                  <a:rPr lang="vi-VN" sz="1200" dirty="0">
                    <a:solidFill>
                      <a:schemeClr val="bg2">
                        <a:lumMod val="25000"/>
                      </a:schemeClr>
                    </a:solidFill>
                    <a:latin typeface="Roboto" pitchFamily="2" charset="0"/>
                    <a:ea typeface="Roboto" pitchFamily="2" charset="0"/>
                  </a:rPr>
                  <a:t>Truy xuất bằng chứng, đối soát và kiểm toán.</a:t>
                </a:r>
              </a:p>
            </p:txBody>
          </p:sp>
          <p:sp>
            <p:nvSpPr>
              <p:cNvPr id="53" name="TextBox 52">
                <a:extLst>
                  <a:ext uri="{FF2B5EF4-FFF2-40B4-BE49-F238E27FC236}">
                    <a16:creationId xmlns:a16="http://schemas.microsoft.com/office/drawing/2014/main" id="{A964E9AC-1B96-93AC-25D5-97241E8CBE0D}"/>
                  </a:ext>
                </a:extLst>
              </p:cNvPr>
              <p:cNvSpPr txBox="1"/>
              <p:nvPr/>
            </p:nvSpPr>
            <p:spPr>
              <a:xfrm>
                <a:off x="1119742" y="4234387"/>
                <a:ext cx="5189618" cy="276999"/>
              </a:xfrm>
              <a:prstGeom prst="rect">
                <a:avLst/>
              </a:prstGeom>
              <a:noFill/>
            </p:spPr>
            <p:txBody>
              <a:bodyPr wrap="square" rtlCol="0">
                <a:spAutoFit/>
              </a:bodyPr>
              <a:lstStyle/>
              <a:p>
                <a:pPr marL="171450" indent="-171450">
                  <a:buFont typeface="Arial" panose="020B0604020202020204" pitchFamily="34" charset="0"/>
                  <a:buChar char="•"/>
                </a:pPr>
                <a:r>
                  <a:rPr lang="vi-VN" sz="1200" dirty="0">
                    <a:solidFill>
                      <a:schemeClr val="bg2">
                        <a:lumMod val="25000"/>
                      </a:schemeClr>
                    </a:solidFill>
                    <a:latin typeface="Roboto" pitchFamily="2" charset="0"/>
                    <a:ea typeface="Roboto" pitchFamily="2" charset="0"/>
                  </a:rPr>
                  <a:t>Bảo đảm tính liên tục và khả năng mở rộng của hệ thống.</a:t>
                </a:r>
              </a:p>
            </p:txBody>
          </p:sp>
        </p:grpSp>
      </p:grpSp>
    </p:spTree>
    <p:extLst>
      <p:ext uri="{BB962C8B-B14F-4D97-AF65-F5344CB8AC3E}">
        <p14:creationId xmlns:p14="http://schemas.microsoft.com/office/powerpoint/2010/main" val="3755527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39000">
              <a:srgbClr val="006AE4"/>
            </a:gs>
            <a:gs pos="2000">
              <a:srgbClr val="0070C0"/>
            </a:gs>
            <a:gs pos="100000">
              <a:srgbClr val="0066FF"/>
            </a:gs>
          </a:gsLst>
          <a:lin ang="10800000" scaled="1"/>
        </a:gra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DCFA9EF-3E3F-1B34-DF98-806ED0B13F50}"/>
              </a:ext>
            </a:extLst>
          </p:cNvPr>
          <p:cNvSpPr/>
          <p:nvPr/>
        </p:nvSpPr>
        <p:spPr>
          <a:xfrm>
            <a:off x="790575" y="490103"/>
            <a:ext cx="10677525" cy="4944344"/>
          </a:xfrm>
          <a:custGeom>
            <a:avLst/>
            <a:gdLst>
              <a:gd name="csX0" fmla="*/ 1671638 w 7219950"/>
              <a:gd name="csY0" fmla="*/ 0 h 3343276"/>
              <a:gd name="csX1" fmla="*/ 7219950 w 7219950"/>
              <a:gd name="csY1" fmla="*/ 0 h 3343276"/>
              <a:gd name="csX2" fmla="*/ 7219950 w 7219950"/>
              <a:gd name="csY2" fmla="*/ 3343276 h 3343276"/>
              <a:gd name="csX3" fmla="*/ 1671638 w 7219950"/>
              <a:gd name="csY3" fmla="*/ 3343275 h 3343276"/>
              <a:gd name="csX4" fmla="*/ 8630 w 7219950"/>
              <a:gd name="csY4" fmla="*/ 1842552 h 3343276"/>
              <a:gd name="csX5" fmla="*/ 0 w 7219950"/>
              <a:gd name="csY5" fmla="*/ 1671638 h 3343276"/>
              <a:gd name="csX6" fmla="*/ 8630 w 7219950"/>
              <a:gd name="csY6" fmla="*/ 1500723 h 3343276"/>
              <a:gd name="csX7" fmla="*/ 1671638 w 7219950"/>
              <a:gd name="csY7" fmla="*/ 0 h 3343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219950" h="3343276">
                <a:moveTo>
                  <a:pt x="1671638" y="0"/>
                </a:moveTo>
                <a:lnTo>
                  <a:pt x="7219950" y="0"/>
                </a:lnTo>
                <a:lnTo>
                  <a:pt x="7219950" y="3343276"/>
                </a:lnTo>
                <a:lnTo>
                  <a:pt x="1671638" y="3343275"/>
                </a:lnTo>
                <a:cubicBezTo>
                  <a:pt x="806119" y="3343275"/>
                  <a:pt x="94235" y="2685486"/>
                  <a:pt x="8630" y="1842552"/>
                </a:cubicBezTo>
                <a:lnTo>
                  <a:pt x="0" y="1671638"/>
                </a:lnTo>
                <a:lnTo>
                  <a:pt x="8630" y="1500723"/>
                </a:lnTo>
                <a:cubicBezTo>
                  <a:pt x="94235" y="657789"/>
                  <a:pt x="806119" y="0"/>
                  <a:pt x="1671638"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9" name="Oval 8">
            <a:extLst>
              <a:ext uri="{FF2B5EF4-FFF2-40B4-BE49-F238E27FC236}">
                <a16:creationId xmlns:a16="http://schemas.microsoft.com/office/drawing/2014/main" id="{66FD9888-20F7-4EBF-EA24-1953847EB505}"/>
              </a:ext>
            </a:extLst>
          </p:cNvPr>
          <p:cNvSpPr/>
          <p:nvPr/>
        </p:nvSpPr>
        <p:spPr>
          <a:xfrm>
            <a:off x="933450" y="704850"/>
            <a:ext cx="4514850" cy="4514850"/>
          </a:xfrm>
          <a:prstGeom prst="ellipse">
            <a:avLst/>
          </a:prstGeom>
          <a:gradFill>
            <a:gsLst>
              <a:gs pos="39000">
                <a:srgbClr val="006AE4"/>
              </a:gs>
              <a:gs pos="2000">
                <a:srgbClr val="0070C0"/>
              </a:gs>
              <a:gs pos="100000">
                <a:srgbClr val="0066F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10" name="Oval 9">
            <a:extLst>
              <a:ext uri="{FF2B5EF4-FFF2-40B4-BE49-F238E27FC236}">
                <a16:creationId xmlns:a16="http://schemas.microsoft.com/office/drawing/2014/main" id="{4B5715C0-F05D-2EC8-B790-FBF079F9470A}"/>
              </a:ext>
            </a:extLst>
          </p:cNvPr>
          <p:cNvSpPr/>
          <p:nvPr/>
        </p:nvSpPr>
        <p:spPr>
          <a:xfrm>
            <a:off x="1719045" y="1490445"/>
            <a:ext cx="2943660" cy="2943660"/>
          </a:xfrm>
          <a:prstGeom prst="ellipse">
            <a:avLst/>
          </a:prstGeom>
          <a:blipFill dpi="0" rotWithShape="1">
            <a:blip r:embed="rId2">
              <a:alphaModFix amt="99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TextBox 13">
            <a:extLst>
              <a:ext uri="{FF2B5EF4-FFF2-40B4-BE49-F238E27FC236}">
                <a16:creationId xmlns:a16="http://schemas.microsoft.com/office/drawing/2014/main" id="{D8E3F7AB-0D12-39E4-AC13-F60C788F0719}"/>
              </a:ext>
            </a:extLst>
          </p:cNvPr>
          <p:cNvSpPr txBox="1"/>
          <p:nvPr/>
        </p:nvSpPr>
        <p:spPr>
          <a:xfrm>
            <a:off x="5805484" y="872820"/>
            <a:ext cx="5091209" cy="1077218"/>
          </a:xfrm>
          <a:prstGeom prst="rect">
            <a:avLst/>
          </a:prstGeom>
          <a:noFill/>
        </p:spPr>
        <p:txBody>
          <a:bodyPr wrap="square" rtlCol="0">
            <a:spAutoFit/>
          </a:bodyPr>
          <a:lstStyle/>
          <a:p>
            <a:r>
              <a:rPr lang="en-US" sz="3200" b="1" dirty="0">
                <a:solidFill>
                  <a:srgbClr val="0066FF"/>
                </a:solidFill>
                <a:latin typeface="+mj-lt"/>
              </a:rPr>
              <a:t>HIỆN TRẠNG &amp; </a:t>
            </a:r>
          </a:p>
          <a:p>
            <a:r>
              <a:rPr lang="en-US" sz="3200" b="1" dirty="0">
                <a:solidFill>
                  <a:srgbClr val="0066FF"/>
                </a:solidFill>
                <a:latin typeface="+mj-lt"/>
              </a:rPr>
              <a:t>BỐI CẢNH THỊ TRƯỜNG</a:t>
            </a:r>
            <a:endParaRPr lang="vi-VN" sz="3200" b="1" dirty="0">
              <a:solidFill>
                <a:srgbClr val="0066FF"/>
              </a:solidFill>
              <a:latin typeface="+mj-lt"/>
            </a:endParaRPr>
          </a:p>
        </p:txBody>
      </p:sp>
      <p:sp>
        <p:nvSpPr>
          <p:cNvPr id="17" name="TextBox 16">
            <a:extLst>
              <a:ext uri="{FF2B5EF4-FFF2-40B4-BE49-F238E27FC236}">
                <a16:creationId xmlns:a16="http://schemas.microsoft.com/office/drawing/2014/main" id="{1354D4BD-8DF0-5279-A665-C35426C9F0BA}"/>
              </a:ext>
            </a:extLst>
          </p:cNvPr>
          <p:cNvSpPr txBox="1"/>
          <p:nvPr/>
        </p:nvSpPr>
        <p:spPr>
          <a:xfrm>
            <a:off x="5805487" y="2220172"/>
            <a:ext cx="5595938" cy="523220"/>
          </a:xfrm>
          <a:prstGeom prst="rect">
            <a:avLst/>
          </a:prstGeom>
          <a:noFill/>
        </p:spPr>
        <p:txBody>
          <a:bodyPr wrap="square" rtlCol="0">
            <a:spAutoFit/>
          </a:bodyPr>
          <a:lstStyle/>
          <a:p>
            <a:r>
              <a:rPr lang="vi-VN" sz="1400" b="1" dirty="0">
                <a:solidFill>
                  <a:srgbClr val="0066FF"/>
                </a:solidFill>
                <a:latin typeface="Roboto" pitchFamily="2" charset="0"/>
                <a:ea typeface="Roboto" pitchFamily="2" charset="0"/>
              </a:rPr>
              <a:t>Chuyển đổi số tài chính thúc đẩy nhu cầu về nền tảng Digital Trust toàn diện</a:t>
            </a:r>
          </a:p>
        </p:txBody>
      </p:sp>
      <p:sp>
        <p:nvSpPr>
          <p:cNvPr id="19" name="Circle: Hollow 18">
            <a:extLst>
              <a:ext uri="{FF2B5EF4-FFF2-40B4-BE49-F238E27FC236}">
                <a16:creationId xmlns:a16="http://schemas.microsoft.com/office/drawing/2014/main" id="{4B05F59B-23AB-3884-DA62-6D9BA368A7CE}"/>
              </a:ext>
            </a:extLst>
          </p:cNvPr>
          <p:cNvSpPr/>
          <p:nvPr/>
        </p:nvSpPr>
        <p:spPr>
          <a:xfrm>
            <a:off x="-401473" y="5491597"/>
            <a:ext cx="1879272" cy="1879272"/>
          </a:xfrm>
          <a:prstGeom prst="donut">
            <a:avLst>
              <a:gd name="adj" fmla="val 644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21" name="Circle: Hollow 20">
            <a:extLst>
              <a:ext uri="{FF2B5EF4-FFF2-40B4-BE49-F238E27FC236}">
                <a16:creationId xmlns:a16="http://schemas.microsoft.com/office/drawing/2014/main" id="{2580E230-4854-D507-5627-6B26BFAE8BA9}"/>
              </a:ext>
            </a:extLst>
          </p:cNvPr>
          <p:cNvSpPr/>
          <p:nvPr/>
        </p:nvSpPr>
        <p:spPr>
          <a:xfrm>
            <a:off x="10857076" y="-321178"/>
            <a:ext cx="1879272" cy="1879272"/>
          </a:xfrm>
          <a:prstGeom prst="donut">
            <a:avLst>
              <a:gd name="adj" fmla="val 644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grpSp>
        <p:nvGrpSpPr>
          <p:cNvPr id="34" name="Group 33">
            <a:extLst>
              <a:ext uri="{FF2B5EF4-FFF2-40B4-BE49-F238E27FC236}">
                <a16:creationId xmlns:a16="http://schemas.microsoft.com/office/drawing/2014/main" id="{50000CF0-2B50-2CD9-5907-E44E09046082}"/>
              </a:ext>
            </a:extLst>
          </p:cNvPr>
          <p:cNvGrpSpPr/>
          <p:nvPr/>
        </p:nvGrpSpPr>
        <p:grpSpPr>
          <a:xfrm>
            <a:off x="5805484" y="2800542"/>
            <a:ext cx="5305425" cy="2275154"/>
            <a:chOff x="5805484" y="2800542"/>
            <a:chExt cx="5305425" cy="2275154"/>
          </a:xfrm>
        </p:grpSpPr>
        <p:sp>
          <p:nvSpPr>
            <p:cNvPr id="23" name="TextBox 22">
              <a:extLst>
                <a:ext uri="{FF2B5EF4-FFF2-40B4-BE49-F238E27FC236}">
                  <a16:creationId xmlns:a16="http://schemas.microsoft.com/office/drawing/2014/main" id="{EB080009-37D8-6E42-1638-48A487A4EAC3}"/>
                </a:ext>
              </a:extLst>
            </p:cNvPr>
            <p:cNvSpPr txBox="1"/>
            <p:nvPr/>
          </p:nvSpPr>
          <p:spPr>
            <a:xfrm>
              <a:off x="5805484" y="2800542"/>
              <a:ext cx="5305425" cy="461665"/>
            </a:xfrm>
            <a:prstGeom prst="rect">
              <a:avLst/>
            </a:prstGeom>
            <a:noFill/>
          </p:spPr>
          <p:txBody>
            <a:bodyPr wrap="square" rtlCol="0">
              <a:spAutoFit/>
            </a:bodyPr>
            <a:lstStyle/>
            <a:p>
              <a:pPr marL="171450" indent="-171450">
                <a:buFont typeface="Arial" panose="020B0604020202020204" pitchFamily="34" charset="0"/>
                <a:buChar char="•"/>
              </a:pPr>
              <a:r>
                <a:rPr lang="vi-VN" sz="1200" b="1" dirty="0">
                  <a:solidFill>
                    <a:schemeClr val="bg2">
                      <a:lumMod val="25000"/>
                    </a:schemeClr>
                  </a:solidFill>
                  <a:latin typeface="Roboto" pitchFamily="2" charset="0"/>
                  <a:ea typeface="Roboto" pitchFamily="2" charset="0"/>
                </a:rPr>
                <a:t>Giao dịch số phát triển</a:t>
              </a:r>
              <a:r>
                <a:rPr lang="vi-VN" sz="1200" dirty="0">
                  <a:solidFill>
                    <a:schemeClr val="bg2">
                      <a:lumMod val="25000"/>
                    </a:schemeClr>
                  </a:solidFill>
                  <a:latin typeface="Roboto" pitchFamily="2" charset="0"/>
                  <a:ea typeface="Roboto" pitchFamily="2" charset="0"/>
                </a:rPr>
                <a:t>: Ngân hàng, chứng khoán, bảo hiểm đẩy mạnh giao dịch trực tuyến, giảm quy trình giấy tờ truyền thống</a:t>
              </a:r>
            </a:p>
          </p:txBody>
        </p:sp>
        <p:sp>
          <p:nvSpPr>
            <p:cNvPr id="24" name="TextBox 23">
              <a:extLst>
                <a:ext uri="{FF2B5EF4-FFF2-40B4-BE49-F238E27FC236}">
                  <a16:creationId xmlns:a16="http://schemas.microsoft.com/office/drawing/2014/main" id="{38442EB0-B58F-0F22-D945-A998A8911157}"/>
                </a:ext>
              </a:extLst>
            </p:cNvPr>
            <p:cNvSpPr txBox="1"/>
            <p:nvPr/>
          </p:nvSpPr>
          <p:spPr>
            <a:xfrm>
              <a:off x="5805484" y="3343483"/>
              <a:ext cx="5305425" cy="461665"/>
            </a:xfrm>
            <a:prstGeom prst="rect">
              <a:avLst/>
            </a:prstGeom>
            <a:noFill/>
          </p:spPr>
          <p:txBody>
            <a:bodyPr wrap="square" rtlCol="0">
              <a:spAutoFit/>
            </a:bodyPr>
            <a:lstStyle/>
            <a:p>
              <a:pPr marL="171450" indent="-171450">
                <a:buFont typeface="Arial" panose="020B0604020202020204" pitchFamily="34" charset="0"/>
                <a:buChar char="•"/>
              </a:pPr>
              <a:r>
                <a:rPr lang="vi-VN" sz="1200" b="1" dirty="0">
                  <a:solidFill>
                    <a:schemeClr val="bg2">
                      <a:lumMod val="25000"/>
                    </a:schemeClr>
                  </a:solidFill>
                  <a:latin typeface="Roboto" pitchFamily="2" charset="0"/>
                  <a:ea typeface="Roboto" pitchFamily="2" charset="0"/>
                </a:rPr>
                <a:t>An toàn &amp; tuân thủ</a:t>
              </a:r>
              <a:r>
                <a:rPr lang="vi-VN" sz="1200" dirty="0">
                  <a:solidFill>
                    <a:schemeClr val="bg2">
                      <a:lumMod val="25000"/>
                    </a:schemeClr>
                  </a:solidFill>
                  <a:latin typeface="Roboto" pitchFamily="2" charset="0"/>
                  <a:ea typeface="Roboto" pitchFamily="2" charset="0"/>
                </a:rPr>
                <a:t>: Gia tăng yêu cầu về định danh, xác thực, ký số, bảo mật dữ liệu và bằng chứng pháp lý</a:t>
              </a:r>
            </a:p>
          </p:txBody>
        </p:sp>
        <p:sp>
          <p:nvSpPr>
            <p:cNvPr id="26" name="TextBox 25">
              <a:extLst>
                <a:ext uri="{FF2B5EF4-FFF2-40B4-BE49-F238E27FC236}">
                  <a16:creationId xmlns:a16="http://schemas.microsoft.com/office/drawing/2014/main" id="{678CABB4-B7EC-F56C-4199-9C9CA387B555}"/>
                </a:ext>
              </a:extLst>
            </p:cNvPr>
            <p:cNvSpPr txBox="1"/>
            <p:nvPr/>
          </p:nvSpPr>
          <p:spPr>
            <a:xfrm>
              <a:off x="5805484" y="3886424"/>
              <a:ext cx="5305425" cy="461665"/>
            </a:xfrm>
            <a:prstGeom prst="rect">
              <a:avLst/>
            </a:prstGeom>
            <a:noFill/>
          </p:spPr>
          <p:txBody>
            <a:bodyPr wrap="square" rtlCol="0">
              <a:spAutoFit/>
            </a:bodyPr>
            <a:lstStyle/>
            <a:p>
              <a:pPr marL="171450" indent="-171450">
                <a:buFont typeface="Arial" panose="020B0604020202020204" pitchFamily="34" charset="0"/>
                <a:buChar char="•"/>
              </a:pPr>
              <a:r>
                <a:rPr lang="vi-VN" sz="1200" b="1" dirty="0">
                  <a:solidFill>
                    <a:schemeClr val="bg2">
                      <a:lumMod val="25000"/>
                    </a:schemeClr>
                  </a:solidFill>
                  <a:latin typeface="Roboto" pitchFamily="2" charset="0"/>
                  <a:ea typeface="Roboto" pitchFamily="2" charset="0"/>
                </a:rPr>
                <a:t>Kiểm chứng dài hạn</a:t>
              </a:r>
              <a:r>
                <a:rPr lang="vi-VN" sz="1200" dirty="0">
                  <a:solidFill>
                    <a:schemeClr val="bg2">
                      <a:lumMod val="25000"/>
                    </a:schemeClr>
                  </a:solidFill>
                  <a:latin typeface="Roboto" pitchFamily="2" charset="0"/>
                  <a:ea typeface="Roboto" pitchFamily="2" charset="0"/>
                </a:rPr>
                <a:t>: Không chỉ ký số thành công, mà còn cần lưu trữ, truy xuất và xác minh bằng chứng giao dịch qua nhiều năm</a:t>
              </a:r>
            </a:p>
          </p:txBody>
        </p:sp>
        <p:sp>
          <p:nvSpPr>
            <p:cNvPr id="28" name="TextBox 27">
              <a:extLst>
                <a:ext uri="{FF2B5EF4-FFF2-40B4-BE49-F238E27FC236}">
                  <a16:creationId xmlns:a16="http://schemas.microsoft.com/office/drawing/2014/main" id="{6B9CFAF7-8DE6-1804-9EC7-7B842C2DE456}"/>
                </a:ext>
              </a:extLst>
            </p:cNvPr>
            <p:cNvSpPr txBox="1"/>
            <p:nvPr/>
          </p:nvSpPr>
          <p:spPr>
            <a:xfrm>
              <a:off x="5805484" y="4429365"/>
              <a:ext cx="5305425" cy="646331"/>
            </a:xfrm>
            <a:prstGeom prst="rect">
              <a:avLst/>
            </a:prstGeom>
            <a:noFill/>
          </p:spPr>
          <p:txBody>
            <a:bodyPr wrap="square" rtlCol="0">
              <a:spAutoFit/>
            </a:bodyPr>
            <a:lstStyle/>
            <a:p>
              <a:pPr marL="171450" indent="-171450">
                <a:buFont typeface="Arial" panose="020B0604020202020204" pitchFamily="34" charset="0"/>
                <a:buChar char="•"/>
              </a:pPr>
              <a:r>
                <a:rPr lang="vi-VN" sz="1200" b="1" dirty="0">
                  <a:solidFill>
                    <a:schemeClr val="bg2">
                      <a:lumMod val="25000"/>
                    </a:schemeClr>
                  </a:solidFill>
                  <a:latin typeface="Roboto" pitchFamily="2" charset="0"/>
                  <a:ea typeface="Roboto" pitchFamily="2" charset="0"/>
                </a:rPr>
                <a:t>Tích hợp hệ sinh thái</a:t>
              </a:r>
              <a:r>
                <a:rPr lang="vi-VN" sz="1200" dirty="0">
                  <a:solidFill>
                    <a:schemeClr val="bg2">
                      <a:lumMod val="25000"/>
                    </a:schemeClr>
                  </a:solidFill>
                  <a:latin typeface="Roboto" pitchFamily="2" charset="0"/>
                  <a:ea typeface="Roboto" pitchFamily="2" charset="0"/>
                </a:rPr>
                <a:t>: Nhu cầu kết nối linh hoạt với Core Banking, Mobile Banking, LOS/LMS, API/SDK và hệ sinh thái định danh số quốc gia (VNeID, RS-HUB, …).</a:t>
              </a:r>
            </a:p>
          </p:txBody>
        </p:sp>
      </p:grpSp>
      <p:grpSp>
        <p:nvGrpSpPr>
          <p:cNvPr id="4" name="Group 3">
            <a:extLst>
              <a:ext uri="{FF2B5EF4-FFF2-40B4-BE49-F238E27FC236}">
                <a16:creationId xmlns:a16="http://schemas.microsoft.com/office/drawing/2014/main" id="{D65C87E5-0298-A3A5-8823-B2373F893234}"/>
              </a:ext>
            </a:extLst>
          </p:cNvPr>
          <p:cNvGrpSpPr/>
          <p:nvPr/>
        </p:nvGrpSpPr>
        <p:grpSpPr>
          <a:xfrm>
            <a:off x="2057400" y="5434447"/>
            <a:ext cx="9410700" cy="1273099"/>
            <a:chOff x="2057400" y="5434447"/>
            <a:chExt cx="9410700" cy="1273099"/>
          </a:xfrm>
        </p:grpSpPr>
        <p:grpSp>
          <p:nvGrpSpPr>
            <p:cNvPr id="2" name="Group 1">
              <a:extLst>
                <a:ext uri="{FF2B5EF4-FFF2-40B4-BE49-F238E27FC236}">
                  <a16:creationId xmlns:a16="http://schemas.microsoft.com/office/drawing/2014/main" id="{CCD27E78-D5B0-D0FE-F46B-178D6459B8CB}"/>
                </a:ext>
              </a:extLst>
            </p:cNvPr>
            <p:cNvGrpSpPr/>
            <p:nvPr/>
          </p:nvGrpSpPr>
          <p:grpSpPr>
            <a:xfrm>
              <a:off x="2514600" y="5732538"/>
              <a:ext cx="8953500" cy="975008"/>
              <a:chOff x="2514600" y="5732538"/>
              <a:chExt cx="8953500" cy="975008"/>
            </a:xfrm>
          </p:grpSpPr>
          <p:sp>
            <p:nvSpPr>
              <p:cNvPr id="29" name="Rectangle: Rounded Corners 28">
                <a:extLst>
                  <a:ext uri="{FF2B5EF4-FFF2-40B4-BE49-F238E27FC236}">
                    <a16:creationId xmlns:a16="http://schemas.microsoft.com/office/drawing/2014/main" id="{E32F1F79-9E24-A6F6-B68C-46A2938F3BEC}"/>
                  </a:ext>
                </a:extLst>
              </p:cNvPr>
              <p:cNvSpPr/>
              <p:nvPr/>
            </p:nvSpPr>
            <p:spPr>
              <a:xfrm>
                <a:off x="2514600" y="5732538"/>
                <a:ext cx="8953500" cy="975008"/>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1" name="TextBox 30">
                <a:extLst>
                  <a:ext uri="{FF2B5EF4-FFF2-40B4-BE49-F238E27FC236}">
                    <a16:creationId xmlns:a16="http://schemas.microsoft.com/office/drawing/2014/main" id="{834F69E5-902E-22D3-A65C-5AABB9C73533}"/>
                  </a:ext>
                </a:extLst>
              </p:cNvPr>
              <p:cNvSpPr txBox="1"/>
              <p:nvPr/>
            </p:nvSpPr>
            <p:spPr>
              <a:xfrm>
                <a:off x="3084911" y="5958432"/>
                <a:ext cx="7812878" cy="523220"/>
              </a:xfrm>
              <a:prstGeom prst="rect">
                <a:avLst/>
              </a:prstGeom>
              <a:noFill/>
            </p:spPr>
            <p:txBody>
              <a:bodyPr wrap="square" rtlCol="0">
                <a:spAutoFit/>
              </a:bodyPr>
              <a:lstStyle/>
              <a:p>
                <a:r>
                  <a:rPr lang="vi-VN" sz="1400" b="1" dirty="0">
                    <a:solidFill>
                      <a:srgbClr val="0066FF"/>
                    </a:solidFill>
                    <a:latin typeface="Roboto" pitchFamily="2" charset="0"/>
                    <a:ea typeface="Roboto" pitchFamily="2" charset="0"/>
                  </a:rPr>
                  <a:t>Xu hướng: </a:t>
                </a:r>
                <a:r>
                  <a:rPr lang="vi-VN" sz="1400" dirty="0">
                    <a:solidFill>
                      <a:schemeClr val="bg2">
                        <a:lumMod val="25000"/>
                      </a:schemeClr>
                    </a:solidFill>
                    <a:latin typeface="Roboto" pitchFamily="2" charset="0"/>
                    <a:ea typeface="Roboto" pitchFamily="2" charset="0"/>
                  </a:rPr>
                  <a:t>Chuyển từ các giải pháp đơn lẻ sang nền tảng Digital Trust tích hợp, quản lý toàn bộ vòng đời giao dịch tài chính — từ định danh, xác thực, ký số đến lưu trữ và kiểm toán.</a:t>
                </a:r>
              </a:p>
            </p:txBody>
          </p:sp>
        </p:grpSp>
        <p:pic>
          <p:nvPicPr>
            <p:cNvPr id="33" name="Graphic 32" descr="Star with solid fill">
              <a:extLst>
                <a:ext uri="{FF2B5EF4-FFF2-40B4-BE49-F238E27FC236}">
                  <a16:creationId xmlns:a16="http://schemas.microsoft.com/office/drawing/2014/main" id="{23009405-2EF2-B024-1D71-091102B675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57400" y="5434447"/>
              <a:ext cx="914400" cy="914400"/>
            </a:xfrm>
            <a:prstGeom prst="rect">
              <a:avLst/>
            </a:prstGeom>
          </p:spPr>
        </p:pic>
      </p:grpSp>
      <p:sp>
        <p:nvSpPr>
          <p:cNvPr id="3" name="Rectangle: Rounded Corners 2">
            <a:extLst>
              <a:ext uri="{FF2B5EF4-FFF2-40B4-BE49-F238E27FC236}">
                <a16:creationId xmlns:a16="http://schemas.microsoft.com/office/drawing/2014/main" id="{5A749A2A-A64B-605E-333E-9ED09409A111}"/>
              </a:ext>
            </a:extLst>
          </p:cNvPr>
          <p:cNvSpPr/>
          <p:nvPr/>
        </p:nvSpPr>
        <p:spPr>
          <a:xfrm>
            <a:off x="5857011" y="1950038"/>
            <a:ext cx="1773382" cy="147781"/>
          </a:xfrm>
          <a:prstGeom prst="roundRect">
            <a:avLst>
              <a:gd name="adj" fmla="val 50000"/>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199065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10"/>
                                        </p:tgtEl>
                                      </p:cBhvr>
                                    </p:animEffect>
                                    <p:animScale>
                                      <p:cBhvr>
                                        <p:cTn id="7" dur="250" autoRev="1" fill="hold"/>
                                        <p:tgtEl>
                                          <p:spTgt spid="10"/>
                                        </p:tgtEl>
                                      </p:cBhvr>
                                      <p:by x="105000" y="105000"/>
                                    </p:animScale>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750"/>
                                        <p:tgtEl>
                                          <p:spTgt spid="4"/>
                                        </p:tgtEl>
                                      </p:cBhvr>
                                    </p:animEffect>
                                    <p:anim calcmode="lin" valueType="num">
                                      <p:cBhvr>
                                        <p:cTn id="16" dur="750" fill="hold"/>
                                        <p:tgtEl>
                                          <p:spTgt spid="4"/>
                                        </p:tgtEl>
                                        <p:attrNameLst>
                                          <p:attrName>ppt_x</p:attrName>
                                        </p:attrNameLst>
                                      </p:cBhvr>
                                      <p:tavLst>
                                        <p:tav tm="0">
                                          <p:val>
                                            <p:strVal val="#ppt_x"/>
                                          </p:val>
                                        </p:tav>
                                        <p:tav tm="100000">
                                          <p:val>
                                            <p:strVal val="#ppt_x"/>
                                          </p:val>
                                        </p:tav>
                                      </p:tavLst>
                                    </p:anim>
                                    <p:anim calcmode="lin" valueType="num">
                                      <p:cBhvr>
                                        <p:cTn id="17"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View of skyline and beach at Fortaleza">
            <a:extLst>
              <a:ext uri="{FF2B5EF4-FFF2-40B4-BE49-F238E27FC236}">
                <a16:creationId xmlns:a16="http://schemas.microsoft.com/office/drawing/2014/main" id="{2E381E82-6467-35C8-7E94-9E435E75EEC7}"/>
              </a:ext>
            </a:extLst>
          </p:cNvPr>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t="27059" b="36981"/>
          <a:stretch>
            <a:fillRect/>
          </a:stretch>
        </p:blipFill>
        <p:spPr>
          <a:xfrm>
            <a:off x="20" y="1394174"/>
            <a:ext cx="12191980" cy="3288146"/>
          </a:xfrm>
          <a:prstGeom prst="rect">
            <a:avLst/>
          </a:prstGeom>
        </p:spPr>
      </p:pic>
      <p:sp>
        <p:nvSpPr>
          <p:cNvPr id="7" name="Freeform: Shape 6">
            <a:extLst>
              <a:ext uri="{FF2B5EF4-FFF2-40B4-BE49-F238E27FC236}">
                <a16:creationId xmlns:a16="http://schemas.microsoft.com/office/drawing/2014/main" id="{FE19E700-4E81-D22F-0E05-BA6254166558}"/>
              </a:ext>
            </a:extLst>
          </p:cNvPr>
          <p:cNvSpPr/>
          <p:nvPr/>
        </p:nvSpPr>
        <p:spPr>
          <a:xfrm>
            <a:off x="4969164" y="1394173"/>
            <a:ext cx="7221312" cy="3288147"/>
          </a:xfrm>
          <a:custGeom>
            <a:avLst/>
            <a:gdLst>
              <a:gd name="csX0" fmla="*/ 1671638 w 7219950"/>
              <a:gd name="csY0" fmla="*/ 0 h 3343276"/>
              <a:gd name="csX1" fmla="*/ 7219950 w 7219950"/>
              <a:gd name="csY1" fmla="*/ 0 h 3343276"/>
              <a:gd name="csX2" fmla="*/ 7219950 w 7219950"/>
              <a:gd name="csY2" fmla="*/ 3343276 h 3343276"/>
              <a:gd name="csX3" fmla="*/ 1671638 w 7219950"/>
              <a:gd name="csY3" fmla="*/ 3343275 h 3343276"/>
              <a:gd name="csX4" fmla="*/ 8630 w 7219950"/>
              <a:gd name="csY4" fmla="*/ 1842552 h 3343276"/>
              <a:gd name="csX5" fmla="*/ 0 w 7219950"/>
              <a:gd name="csY5" fmla="*/ 1671638 h 3343276"/>
              <a:gd name="csX6" fmla="*/ 8630 w 7219950"/>
              <a:gd name="csY6" fmla="*/ 1500723 h 3343276"/>
              <a:gd name="csX7" fmla="*/ 1671638 w 7219950"/>
              <a:gd name="csY7" fmla="*/ 0 h 33432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219950" h="3343276">
                <a:moveTo>
                  <a:pt x="1671638" y="0"/>
                </a:moveTo>
                <a:lnTo>
                  <a:pt x="7219950" y="0"/>
                </a:lnTo>
                <a:lnTo>
                  <a:pt x="7219950" y="3343276"/>
                </a:lnTo>
                <a:lnTo>
                  <a:pt x="1671638" y="3343275"/>
                </a:lnTo>
                <a:cubicBezTo>
                  <a:pt x="806119" y="3343275"/>
                  <a:pt x="94235" y="2685486"/>
                  <a:pt x="8630" y="1842552"/>
                </a:cubicBezTo>
                <a:lnTo>
                  <a:pt x="0" y="1671638"/>
                </a:lnTo>
                <a:lnTo>
                  <a:pt x="8630" y="1500723"/>
                </a:lnTo>
                <a:cubicBezTo>
                  <a:pt x="94235" y="657789"/>
                  <a:pt x="806119" y="0"/>
                  <a:pt x="1671638" y="0"/>
                </a:cubicBez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24" name="TextBox 23">
            <a:extLst>
              <a:ext uri="{FF2B5EF4-FFF2-40B4-BE49-F238E27FC236}">
                <a16:creationId xmlns:a16="http://schemas.microsoft.com/office/drawing/2014/main" id="{96D015F3-913F-09C1-A838-E0D04DD42E7D}"/>
              </a:ext>
            </a:extLst>
          </p:cNvPr>
          <p:cNvSpPr txBox="1"/>
          <p:nvPr/>
        </p:nvSpPr>
        <p:spPr>
          <a:xfrm>
            <a:off x="188740" y="369895"/>
            <a:ext cx="8467603" cy="584775"/>
          </a:xfrm>
          <a:prstGeom prst="rect">
            <a:avLst/>
          </a:prstGeom>
          <a:noFill/>
        </p:spPr>
        <p:txBody>
          <a:bodyPr wrap="square" rtlCol="0">
            <a:spAutoFit/>
          </a:bodyPr>
          <a:lstStyle/>
          <a:p>
            <a:r>
              <a:rPr lang="en-US" sz="3200" b="1" dirty="0">
                <a:solidFill>
                  <a:srgbClr val="0066FF"/>
                </a:solidFill>
                <a:latin typeface="+mj-lt"/>
              </a:rPr>
              <a:t>HIỆN TRẠNG &amp; BỐI CẢNH THỊ TRƯỜNG</a:t>
            </a:r>
            <a:endParaRPr lang="vi-VN" sz="3200" b="1" dirty="0">
              <a:solidFill>
                <a:srgbClr val="0066FF"/>
              </a:solidFill>
              <a:latin typeface="+mj-lt"/>
            </a:endParaRPr>
          </a:p>
        </p:txBody>
      </p:sp>
      <p:sp>
        <p:nvSpPr>
          <p:cNvPr id="26" name="Rectangle: Rounded Corners 25">
            <a:extLst>
              <a:ext uri="{FF2B5EF4-FFF2-40B4-BE49-F238E27FC236}">
                <a16:creationId xmlns:a16="http://schemas.microsoft.com/office/drawing/2014/main" id="{073CD293-B6C6-584A-4540-6549E112F2F2}"/>
              </a:ext>
            </a:extLst>
          </p:cNvPr>
          <p:cNvSpPr/>
          <p:nvPr/>
        </p:nvSpPr>
        <p:spPr>
          <a:xfrm>
            <a:off x="233052" y="1034620"/>
            <a:ext cx="1773382" cy="147781"/>
          </a:xfrm>
          <a:prstGeom prst="roundRect">
            <a:avLst>
              <a:gd name="adj" fmla="val 50000"/>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2" name="Group 41">
            <a:extLst>
              <a:ext uri="{FF2B5EF4-FFF2-40B4-BE49-F238E27FC236}">
                <a16:creationId xmlns:a16="http://schemas.microsoft.com/office/drawing/2014/main" id="{CBD91A9E-28E2-0DC1-6252-FC78A86410C8}"/>
              </a:ext>
            </a:extLst>
          </p:cNvPr>
          <p:cNvGrpSpPr/>
          <p:nvPr/>
        </p:nvGrpSpPr>
        <p:grpSpPr>
          <a:xfrm>
            <a:off x="5723654" y="2265645"/>
            <a:ext cx="5865378" cy="1925707"/>
            <a:chOff x="5584535" y="2313784"/>
            <a:chExt cx="5865378" cy="1925707"/>
          </a:xfrm>
        </p:grpSpPr>
        <p:grpSp>
          <p:nvGrpSpPr>
            <p:cNvPr id="39" name="Group 38">
              <a:extLst>
                <a:ext uri="{FF2B5EF4-FFF2-40B4-BE49-F238E27FC236}">
                  <a16:creationId xmlns:a16="http://schemas.microsoft.com/office/drawing/2014/main" id="{3D39F5F7-C2F4-B53A-E06E-1D0AB4859EDF}"/>
                </a:ext>
              </a:extLst>
            </p:cNvPr>
            <p:cNvGrpSpPr/>
            <p:nvPr/>
          </p:nvGrpSpPr>
          <p:grpSpPr>
            <a:xfrm>
              <a:off x="5584535" y="2313784"/>
              <a:ext cx="5865378" cy="498763"/>
              <a:chOff x="5584535" y="2154384"/>
              <a:chExt cx="5865378" cy="498763"/>
            </a:xfrm>
          </p:grpSpPr>
          <p:grpSp>
            <p:nvGrpSpPr>
              <p:cNvPr id="16" name="Group 15">
                <a:extLst>
                  <a:ext uri="{FF2B5EF4-FFF2-40B4-BE49-F238E27FC236}">
                    <a16:creationId xmlns:a16="http://schemas.microsoft.com/office/drawing/2014/main" id="{77FD4AD3-AA4C-F567-5747-F0B47FC98287}"/>
                  </a:ext>
                </a:extLst>
              </p:cNvPr>
              <p:cNvGrpSpPr/>
              <p:nvPr/>
            </p:nvGrpSpPr>
            <p:grpSpPr>
              <a:xfrm>
                <a:off x="5584535" y="2154384"/>
                <a:ext cx="498763" cy="498763"/>
                <a:chOff x="5597237" y="2466109"/>
                <a:chExt cx="498763" cy="498763"/>
              </a:xfrm>
            </p:grpSpPr>
            <p:sp>
              <p:nvSpPr>
                <p:cNvPr id="8" name="Circle: Hollow 7">
                  <a:extLst>
                    <a:ext uri="{FF2B5EF4-FFF2-40B4-BE49-F238E27FC236}">
                      <a16:creationId xmlns:a16="http://schemas.microsoft.com/office/drawing/2014/main" id="{8E2209C0-50EC-2D1F-212C-9E15E32F04E3}"/>
                    </a:ext>
                  </a:extLst>
                </p:cNvPr>
                <p:cNvSpPr/>
                <p:nvPr/>
              </p:nvSpPr>
              <p:spPr>
                <a:xfrm>
                  <a:off x="5597237" y="2466109"/>
                  <a:ext cx="498763" cy="498763"/>
                </a:xfrm>
                <a:prstGeom prst="donut">
                  <a:avLst>
                    <a:gd name="adj" fmla="val 10504"/>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15" name="Graphic 14" descr="Badge New with solid fill">
                  <a:extLst>
                    <a:ext uri="{FF2B5EF4-FFF2-40B4-BE49-F238E27FC236}">
                      <a16:creationId xmlns:a16="http://schemas.microsoft.com/office/drawing/2014/main" id="{613716A2-CDCA-D571-5A32-B72DC55BFC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58427" y="2527299"/>
                  <a:ext cx="376382" cy="376382"/>
                </a:xfrm>
                <a:prstGeom prst="rect">
                  <a:avLst/>
                </a:prstGeom>
              </p:spPr>
            </p:pic>
          </p:grpSp>
          <p:sp>
            <p:nvSpPr>
              <p:cNvPr id="32" name="TextBox 31">
                <a:extLst>
                  <a:ext uri="{FF2B5EF4-FFF2-40B4-BE49-F238E27FC236}">
                    <a16:creationId xmlns:a16="http://schemas.microsoft.com/office/drawing/2014/main" id="{03A49276-3FBC-2EB2-1118-90E7E2C36876}"/>
                  </a:ext>
                </a:extLst>
              </p:cNvPr>
              <p:cNvSpPr txBox="1"/>
              <p:nvPr/>
            </p:nvSpPr>
            <p:spPr>
              <a:xfrm>
                <a:off x="6144488" y="2172933"/>
                <a:ext cx="5305425" cy="461665"/>
              </a:xfrm>
              <a:prstGeom prst="rect">
                <a:avLst/>
              </a:prstGeom>
              <a:noFill/>
            </p:spPr>
            <p:txBody>
              <a:bodyPr wrap="square" rtlCol="0">
                <a:spAutoFit/>
              </a:bodyPr>
              <a:lstStyle/>
              <a:p>
                <a:r>
                  <a:rPr lang="vi-VN" sz="1200" b="1" dirty="0">
                    <a:solidFill>
                      <a:schemeClr val="bg1"/>
                    </a:solidFill>
                    <a:latin typeface="Roboto" pitchFamily="2" charset="0"/>
                    <a:ea typeface="Roboto" pitchFamily="2" charset="0"/>
                  </a:rPr>
                  <a:t>Luật Giao dịch điện tử số 20/2023/QH15</a:t>
                </a:r>
                <a:r>
                  <a:rPr lang="vi-VN" sz="1200" dirty="0">
                    <a:solidFill>
                      <a:schemeClr val="bg1"/>
                    </a:solidFill>
                    <a:latin typeface="Roboto" pitchFamily="2" charset="0"/>
                    <a:ea typeface="Roboto" pitchFamily="2" charset="0"/>
                  </a:rPr>
                  <a:t>: có hiệu lực từ ngày 01/07/2024, tạo cơ sở pháp lý cho việc thực hiện giao dịch bằng phương tiện điện tử</a:t>
                </a:r>
              </a:p>
            </p:txBody>
          </p:sp>
        </p:grpSp>
        <p:grpSp>
          <p:nvGrpSpPr>
            <p:cNvPr id="40" name="Group 39">
              <a:extLst>
                <a:ext uri="{FF2B5EF4-FFF2-40B4-BE49-F238E27FC236}">
                  <a16:creationId xmlns:a16="http://schemas.microsoft.com/office/drawing/2014/main" id="{484A1E28-11C7-6930-8DF5-1351BEFBBF60}"/>
                </a:ext>
              </a:extLst>
            </p:cNvPr>
            <p:cNvGrpSpPr/>
            <p:nvPr/>
          </p:nvGrpSpPr>
          <p:grpSpPr>
            <a:xfrm>
              <a:off x="5584535" y="3027256"/>
              <a:ext cx="5865377" cy="498763"/>
              <a:chOff x="5584536" y="3015674"/>
              <a:chExt cx="5865377" cy="498763"/>
            </a:xfrm>
          </p:grpSpPr>
          <p:grpSp>
            <p:nvGrpSpPr>
              <p:cNvPr id="17" name="Group 16">
                <a:extLst>
                  <a:ext uri="{FF2B5EF4-FFF2-40B4-BE49-F238E27FC236}">
                    <a16:creationId xmlns:a16="http://schemas.microsoft.com/office/drawing/2014/main" id="{AFC95233-DE59-9C31-52D3-492F6F6DDEF5}"/>
                  </a:ext>
                </a:extLst>
              </p:cNvPr>
              <p:cNvGrpSpPr/>
              <p:nvPr/>
            </p:nvGrpSpPr>
            <p:grpSpPr>
              <a:xfrm>
                <a:off x="5584536" y="3015674"/>
                <a:ext cx="498763" cy="498763"/>
                <a:chOff x="5597237" y="2466109"/>
                <a:chExt cx="498763" cy="498763"/>
              </a:xfrm>
            </p:grpSpPr>
            <p:sp>
              <p:nvSpPr>
                <p:cNvPr id="18" name="Circle: Hollow 17">
                  <a:extLst>
                    <a:ext uri="{FF2B5EF4-FFF2-40B4-BE49-F238E27FC236}">
                      <a16:creationId xmlns:a16="http://schemas.microsoft.com/office/drawing/2014/main" id="{4F0A6B45-6425-A607-F5A6-FC77DB31A8B3}"/>
                    </a:ext>
                  </a:extLst>
                </p:cNvPr>
                <p:cNvSpPr/>
                <p:nvPr/>
              </p:nvSpPr>
              <p:spPr>
                <a:xfrm>
                  <a:off x="5597237" y="2466109"/>
                  <a:ext cx="498763" cy="498763"/>
                </a:xfrm>
                <a:prstGeom prst="donut">
                  <a:avLst>
                    <a:gd name="adj" fmla="val 10504"/>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19" name="Graphic 18" descr="Badge New with solid fill">
                  <a:extLst>
                    <a:ext uri="{FF2B5EF4-FFF2-40B4-BE49-F238E27FC236}">
                      <a16:creationId xmlns:a16="http://schemas.microsoft.com/office/drawing/2014/main" id="{B021A0C4-7BCF-545A-3928-DF14DD9913A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58427" y="2527299"/>
                  <a:ext cx="376382" cy="376382"/>
                </a:xfrm>
                <a:prstGeom prst="rect">
                  <a:avLst/>
                </a:prstGeom>
              </p:spPr>
            </p:pic>
          </p:grpSp>
          <p:sp>
            <p:nvSpPr>
              <p:cNvPr id="34" name="TextBox 33">
                <a:extLst>
                  <a:ext uri="{FF2B5EF4-FFF2-40B4-BE49-F238E27FC236}">
                    <a16:creationId xmlns:a16="http://schemas.microsoft.com/office/drawing/2014/main" id="{93813EC3-B35E-7C85-3EAA-2761E96E0EF7}"/>
                  </a:ext>
                </a:extLst>
              </p:cNvPr>
              <p:cNvSpPr txBox="1"/>
              <p:nvPr/>
            </p:nvSpPr>
            <p:spPr>
              <a:xfrm>
                <a:off x="6144488" y="3034223"/>
                <a:ext cx="5305425" cy="461665"/>
              </a:xfrm>
              <a:prstGeom prst="rect">
                <a:avLst/>
              </a:prstGeom>
              <a:noFill/>
            </p:spPr>
            <p:txBody>
              <a:bodyPr wrap="square" rtlCol="0">
                <a:spAutoFit/>
              </a:bodyPr>
              <a:lstStyle/>
              <a:p>
                <a:r>
                  <a:rPr lang="vi-VN" sz="1200" b="1" dirty="0">
                    <a:solidFill>
                      <a:schemeClr val="bg1"/>
                    </a:solidFill>
                    <a:latin typeface="Roboto" pitchFamily="2" charset="0"/>
                    <a:ea typeface="Roboto" pitchFamily="2" charset="0"/>
                  </a:rPr>
                  <a:t>Luật Bảo vệ dữ liệu cá nhân số 91/2025/QH15</a:t>
                </a:r>
                <a:r>
                  <a:rPr lang="vi-VN" sz="1200" dirty="0">
                    <a:solidFill>
                      <a:schemeClr val="bg1"/>
                    </a:solidFill>
                    <a:latin typeface="Roboto" pitchFamily="2" charset="0"/>
                    <a:ea typeface="Roboto" pitchFamily="2" charset="0"/>
                  </a:rPr>
                  <a:t>: có hiệu lực từ ngày 01/01/2026, đặt ra khuôn khổ pháp lý về bảo vệ dữ liệu cá nhân</a:t>
                </a:r>
              </a:p>
            </p:txBody>
          </p:sp>
        </p:grpSp>
        <p:grpSp>
          <p:nvGrpSpPr>
            <p:cNvPr id="41" name="Group 40">
              <a:extLst>
                <a:ext uri="{FF2B5EF4-FFF2-40B4-BE49-F238E27FC236}">
                  <a16:creationId xmlns:a16="http://schemas.microsoft.com/office/drawing/2014/main" id="{501F8526-1F27-F523-0C0B-7F5FD5D2C578}"/>
                </a:ext>
              </a:extLst>
            </p:cNvPr>
            <p:cNvGrpSpPr/>
            <p:nvPr/>
          </p:nvGrpSpPr>
          <p:grpSpPr>
            <a:xfrm>
              <a:off x="5584535" y="3740728"/>
              <a:ext cx="5865377" cy="498763"/>
              <a:chOff x="5584536" y="3740728"/>
              <a:chExt cx="5865377" cy="498763"/>
            </a:xfrm>
          </p:grpSpPr>
          <p:grpSp>
            <p:nvGrpSpPr>
              <p:cNvPr id="20" name="Group 19">
                <a:extLst>
                  <a:ext uri="{FF2B5EF4-FFF2-40B4-BE49-F238E27FC236}">
                    <a16:creationId xmlns:a16="http://schemas.microsoft.com/office/drawing/2014/main" id="{FD08389D-8A6E-23BC-BB25-109BE56C2613}"/>
                  </a:ext>
                </a:extLst>
              </p:cNvPr>
              <p:cNvGrpSpPr/>
              <p:nvPr/>
            </p:nvGrpSpPr>
            <p:grpSpPr>
              <a:xfrm>
                <a:off x="5584536" y="3740728"/>
                <a:ext cx="498763" cy="498763"/>
                <a:chOff x="5597237" y="2466109"/>
                <a:chExt cx="498763" cy="498763"/>
              </a:xfrm>
            </p:grpSpPr>
            <p:sp>
              <p:nvSpPr>
                <p:cNvPr id="21" name="Circle: Hollow 20">
                  <a:extLst>
                    <a:ext uri="{FF2B5EF4-FFF2-40B4-BE49-F238E27FC236}">
                      <a16:creationId xmlns:a16="http://schemas.microsoft.com/office/drawing/2014/main" id="{2E31F180-A534-FF7B-41ED-D2CABB2AADB8}"/>
                    </a:ext>
                  </a:extLst>
                </p:cNvPr>
                <p:cNvSpPr/>
                <p:nvPr/>
              </p:nvSpPr>
              <p:spPr>
                <a:xfrm>
                  <a:off x="5597237" y="2466109"/>
                  <a:ext cx="498763" cy="498763"/>
                </a:xfrm>
                <a:prstGeom prst="donut">
                  <a:avLst>
                    <a:gd name="adj" fmla="val 10504"/>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22" name="Graphic 21" descr="Badge New with solid fill">
                  <a:extLst>
                    <a:ext uri="{FF2B5EF4-FFF2-40B4-BE49-F238E27FC236}">
                      <a16:creationId xmlns:a16="http://schemas.microsoft.com/office/drawing/2014/main" id="{CB2B2DF8-9205-096E-7FFF-50690B8814B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58427" y="2527299"/>
                  <a:ext cx="376382" cy="376382"/>
                </a:xfrm>
                <a:prstGeom prst="rect">
                  <a:avLst/>
                </a:prstGeom>
              </p:spPr>
            </p:pic>
          </p:grpSp>
          <p:sp>
            <p:nvSpPr>
              <p:cNvPr id="36" name="TextBox 35">
                <a:extLst>
                  <a:ext uri="{FF2B5EF4-FFF2-40B4-BE49-F238E27FC236}">
                    <a16:creationId xmlns:a16="http://schemas.microsoft.com/office/drawing/2014/main" id="{1B91E139-B31A-23D4-2D16-356257CC3E32}"/>
                  </a:ext>
                </a:extLst>
              </p:cNvPr>
              <p:cNvSpPr txBox="1"/>
              <p:nvPr/>
            </p:nvSpPr>
            <p:spPr>
              <a:xfrm>
                <a:off x="6144488" y="3759277"/>
                <a:ext cx="5305425" cy="461665"/>
              </a:xfrm>
              <a:prstGeom prst="rect">
                <a:avLst/>
              </a:prstGeom>
              <a:noFill/>
            </p:spPr>
            <p:txBody>
              <a:bodyPr wrap="square" rtlCol="0">
                <a:spAutoFit/>
              </a:bodyPr>
              <a:lstStyle/>
              <a:p>
                <a:r>
                  <a:rPr lang="vi-VN" sz="1200" b="1" dirty="0">
                    <a:solidFill>
                      <a:schemeClr val="bg1"/>
                    </a:solidFill>
                    <a:latin typeface="Roboto" pitchFamily="2" charset="0"/>
                    <a:ea typeface="Roboto" pitchFamily="2" charset="0"/>
                  </a:rPr>
                  <a:t>Nghị định 356/2025/NĐ-CP</a:t>
                </a:r>
                <a:r>
                  <a:rPr lang="vi-VN" sz="1200" dirty="0">
                    <a:solidFill>
                      <a:schemeClr val="bg1"/>
                    </a:solidFill>
                    <a:latin typeface="Roboto" pitchFamily="2" charset="0"/>
                    <a:ea typeface="Roboto" pitchFamily="2" charset="0"/>
                  </a:rPr>
                  <a:t>: có hiệu lực từ ngày 01/01/2026, quy định chi tiết một số điều và biện pháp thi hành Luật Bảo vệ dữ liệu cá nhân</a:t>
                </a:r>
              </a:p>
            </p:txBody>
          </p:sp>
        </p:grpSp>
      </p:grpSp>
      <p:sp>
        <p:nvSpPr>
          <p:cNvPr id="38" name="TextBox 37">
            <a:extLst>
              <a:ext uri="{FF2B5EF4-FFF2-40B4-BE49-F238E27FC236}">
                <a16:creationId xmlns:a16="http://schemas.microsoft.com/office/drawing/2014/main" id="{88808156-CF23-4AFB-2FDC-D6BC080B4458}"/>
              </a:ext>
            </a:extLst>
          </p:cNvPr>
          <p:cNvSpPr txBox="1"/>
          <p:nvPr/>
        </p:nvSpPr>
        <p:spPr>
          <a:xfrm>
            <a:off x="5784844" y="1736839"/>
            <a:ext cx="6096000" cy="276999"/>
          </a:xfrm>
          <a:prstGeom prst="rect">
            <a:avLst/>
          </a:prstGeom>
          <a:noFill/>
        </p:spPr>
        <p:txBody>
          <a:bodyPr wrap="square">
            <a:spAutoFit/>
          </a:bodyPr>
          <a:lstStyle/>
          <a:p>
            <a:r>
              <a:rPr lang="vi-VN" sz="1200" dirty="0">
                <a:solidFill>
                  <a:schemeClr val="bg1"/>
                </a:solidFill>
                <a:latin typeface="Roboto" pitchFamily="2" charset="0"/>
                <a:ea typeface="Roboto" pitchFamily="2" charset="0"/>
              </a:rPr>
              <a:t>Khả năng ứng dụng công nghệ, yêu cầu pháp lý và mức độ an toàn của dữ liệu giao dịch</a:t>
            </a:r>
            <a:endParaRPr lang="vi-VN" dirty="0"/>
          </a:p>
        </p:txBody>
      </p:sp>
      <p:grpSp>
        <p:nvGrpSpPr>
          <p:cNvPr id="12" name="Group 11">
            <a:extLst>
              <a:ext uri="{FF2B5EF4-FFF2-40B4-BE49-F238E27FC236}">
                <a16:creationId xmlns:a16="http://schemas.microsoft.com/office/drawing/2014/main" id="{A12A6C24-BD3B-D6BF-2A02-044C8A5ADC51}"/>
              </a:ext>
            </a:extLst>
          </p:cNvPr>
          <p:cNvGrpSpPr/>
          <p:nvPr/>
        </p:nvGrpSpPr>
        <p:grpSpPr>
          <a:xfrm>
            <a:off x="1071237" y="4756020"/>
            <a:ext cx="2345556" cy="1888455"/>
            <a:chOff x="610607" y="4704894"/>
            <a:chExt cx="2345556" cy="1888455"/>
          </a:xfrm>
        </p:grpSpPr>
        <p:grpSp>
          <p:nvGrpSpPr>
            <p:cNvPr id="11" name="Group 10">
              <a:extLst>
                <a:ext uri="{FF2B5EF4-FFF2-40B4-BE49-F238E27FC236}">
                  <a16:creationId xmlns:a16="http://schemas.microsoft.com/office/drawing/2014/main" id="{FB6034BC-E049-7042-9051-0DE9B888706D}"/>
                </a:ext>
              </a:extLst>
            </p:cNvPr>
            <p:cNvGrpSpPr/>
            <p:nvPr/>
          </p:nvGrpSpPr>
          <p:grpSpPr>
            <a:xfrm>
              <a:off x="610607" y="4704894"/>
              <a:ext cx="2277373" cy="878955"/>
              <a:chOff x="610607" y="4704894"/>
              <a:chExt cx="2277373" cy="878955"/>
            </a:xfrm>
          </p:grpSpPr>
          <p:sp>
            <p:nvSpPr>
              <p:cNvPr id="30" name="TextBox 29">
                <a:extLst>
                  <a:ext uri="{FF2B5EF4-FFF2-40B4-BE49-F238E27FC236}">
                    <a16:creationId xmlns:a16="http://schemas.microsoft.com/office/drawing/2014/main" id="{198FFE04-0734-8817-6277-23B0BE276FAA}"/>
                  </a:ext>
                </a:extLst>
              </p:cNvPr>
              <p:cNvSpPr txBox="1"/>
              <p:nvPr/>
            </p:nvSpPr>
            <p:spPr>
              <a:xfrm>
                <a:off x="610607" y="5122184"/>
                <a:ext cx="2277373" cy="461665"/>
              </a:xfrm>
              <a:prstGeom prst="rect">
                <a:avLst/>
              </a:prstGeom>
              <a:noFill/>
            </p:spPr>
            <p:txBody>
              <a:bodyPr wrap="square" rtlCol="0">
                <a:spAutoFit/>
              </a:bodyPr>
              <a:lstStyle/>
              <a:p>
                <a:pPr algn="ctr"/>
                <a:r>
                  <a:rPr lang="vi-VN" sz="1200" b="1" dirty="0">
                    <a:solidFill>
                      <a:srgbClr val="0066FF"/>
                    </a:solidFill>
                    <a:latin typeface="Roboto" pitchFamily="2" charset="0"/>
                    <a:ea typeface="Roboto" pitchFamily="2" charset="0"/>
                  </a:rPr>
                  <a:t>Vấn đề 1: Hệ thống và nhà cung cấp phân tán</a:t>
                </a:r>
              </a:p>
            </p:txBody>
          </p:sp>
          <p:pic>
            <p:nvPicPr>
              <p:cNvPr id="3" name="Graphic 2" descr="Aperture with solid fill">
                <a:extLst>
                  <a:ext uri="{FF2B5EF4-FFF2-40B4-BE49-F238E27FC236}">
                    <a16:creationId xmlns:a16="http://schemas.microsoft.com/office/drawing/2014/main" id="{9490FD81-2C5B-FAD5-B61B-79E011D881B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93845" y="4704894"/>
                <a:ext cx="379079" cy="379079"/>
              </a:xfrm>
              <a:prstGeom prst="rect">
                <a:avLst/>
              </a:prstGeom>
            </p:spPr>
          </p:pic>
        </p:grpSp>
        <p:sp>
          <p:nvSpPr>
            <p:cNvPr id="6" name="TextBox 5">
              <a:extLst>
                <a:ext uri="{FF2B5EF4-FFF2-40B4-BE49-F238E27FC236}">
                  <a16:creationId xmlns:a16="http://schemas.microsoft.com/office/drawing/2014/main" id="{C89123F8-9397-3099-FF84-8759F796834A}"/>
                </a:ext>
              </a:extLst>
            </p:cNvPr>
            <p:cNvSpPr txBox="1"/>
            <p:nvPr/>
          </p:nvSpPr>
          <p:spPr>
            <a:xfrm>
              <a:off x="610607" y="5577686"/>
              <a:ext cx="2345556" cy="1015663"/>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Doanh nghiệp phải kết nối nhiều hệ thống nghiệp vụ và dịch vụ định danh, ký số khác nhau, khiến việc tích hợp và quản lý thay đổi có thể phức tạp</a:t>
              </a:r>
            </a:p>
          </p:txBody>
        </p:sp>
      </p:grpSp>
      <p:grpSp>
        <p:nvGrpSpPr>
          <p:cNvPr id="28" name="Group 27">
            <a:extLst>
              <a:ext uri="{FF2B5EF4-FFF2-40B4-BE49-F238E27FC236}">
                <a16:creationId xmlns:a16="http://schemas.microsoft.com/office/drawing/2014/main" id="{C8AA95E2-A3A5-E2D4-0FD0-9E5B63380F60}"/>
              </a:ext>
            </a:extLst>
          </p:cNvPr>
          <p:cNvGrpSpPr/>
          <p:nvPr/>
        </p:nvGrpSpPr>
        <p:grpSpPr>
          <a:xfrm>
            <a:off x="3525218" y="4756020"/>
            <a:ext cx="2457138" cy="1895903"/>
            <a:chOff x="610607" y="4697446"/>
            <a:chExt cx="2457138" cy="1895903"/>
          </a:xfrm>
        </p:grpSpPr>
        <p:grpSp>
          <p:nvGrpSpPr>
            <p:cNvPr id="29" name="Group 28">
              <a:extLst>
                <a:ext uri="{FF2B5EF4-FFF2-40B4-BE49-F238E27FC236}">
                  <a16:creationId xmlns:a16="http://schemas.microsoft.com/office/drawing/2014/main" id="{ED68710F-5E50-589E-7294-1788F5B2E48A}"/>
                </a:ext>
              </a:extLst>
            </p:cNvPr>
            <p:cNvGrpSpPr/>
            <p:nvPr/>
          </p:nvGrpSpPr>
          <p:grpSpPr>
            <a:xfrm>
              <a:off x="610607" y="4697446"/>
              <a:ext cx="2457138" cy="886403"/>
              <a:chOff x="610607" y="4697446"/>
              <a:chExt cx="2457138" cy="886403"/>
            </a:xfrm>
          </p:grpSpPr>
          <p:sp>
            <p:nvSpPr>
              <p:cNvPr id="33" name="TextBox 32">
                <a:extLst>
                  <a:ext uri="{FF2B5EF4-FFF2-40B4-BE49-F238E27FC236}">
                    <a16:creationId xmlns:a16="http://schemas.microsoft.com/office/drawing/2014/main" id="{253AFF9A-9980-EFDA-83E9-47D096B4EE76}"/>
                  </a:ext>
                </a:extLst>
              </p:cNvPr>
              <p:cNvSpPr txBox="1"/>
              <p:nvPr/>
            </p:nvSpPr>
            <p:spPr>
              <a:xfrm>
                <a:off x="610607" y="5122184"/>
                <a:ext cx="2457138" cy="461665"/>
              </a:xfrm>
              <a:prstGeom prst="rect">
                <a:avLst/>
              </a:prstGeom>
              <a:noFill/>
            </p:spPr>
            <p:txBody>
              <a:bodyPr wrap="square" rtlCol="0">
                <a:spAutoFit/>
              </a:bodyPr>
              <a:lstStyle/>
              <a:p>
                <a:pPr algn="ctr"/>
                <a:r>
                  <a:rPr lang="vi-VN" sz="1200" b="1" dirty="0">
                    <a:solidFill>
                      <a:srgbClr val="0066FF"/>
                    </a:solidFill>
                    <a:latin typeface="Roboto" pitchFamily="2" charset="0"/>
                    <a:ea typeface="Roboto" pitchFamily="2" charset="0"/>
                  </a:rPr>
                  <a:t>Vấn đề 2: Bằng chứng giao dịch chưa được quản lý xuyên suốt</a:t>
                </a:r>
              </a:p>
            </p:txBody>
          </p:sp>
          <p:pic>
            <p:nvPicPr>
              <p:cNvPr id="35" name="Graphic 34" descr="Aperture with solid fill">
                <a:extLst>
                  <a:ext uri="{FF2B5EF4-FFF2-40B4-BE49-F238E27FC236}">
                    <a16:creationId xmlns:a16="http://schemas.microsoft.com/office/drawing/2014/main" id="{3392D874-549D-4FE7-7A5A-D90E046FF92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649635" y="4697446"/>
                <a:ext cx="379079" cy="379079"/>
              </a:xfrm>
              <a:prstGeom prst="rect">
                <a:avLst/>
              </a:prstGeom>
            </p:spPr>
          </p:pic>
        </p:grpSp>
        <p:sp>
          <p:nvSpPr>
            <p:cNvPr id="31" name="TextBox 30">
              <a:extLst>
                <a:ext uri="{FF2B5EF4-FFF2-40B4-BE49-F238E27FC236}">
                  <a16:creationId xmlns:a16="http://schemas.microsoft.com/office/drawing/2014/main" id="{4C3CC26D-12A8-ED1F-3874-C119A43A219B}"/>
                </a:ext>
              </a:extLst>
            </p:cNvPr>
            <p:cNvSpPr txBox="1"/>
            <p:nvPr/>
          </p:nvSpPr>
          <p:spPr>
            <a:xfrm>
              <a:off x="740875" y="5577686"/>
              <a:ext cx="2196601" cy="1015663"/>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Nếu chỉ lưu tệp đã ký, tổ chức có thể gặp khó khăn khi cần truy xuất thông tin định danh, trạng thái chứng thư, dấu thời gian hoặc lịch sử xử lý</a:t>
              </a:r>
            </a:p>
          </p:txBody>
        </p:sp>
      </p:grpSp>
      <p:grpSp>
        <p:nvGrpSpPr>
          <p:cNvPr id="37" name="Group 36">
            <a:extLst>
              <a:ext uri="{FF2B5EF4-FFF2-40B4-BE49-F238E27FC236}">
                <a16:creationId xmlns:a16="http://schemas.microsoft.com/office/drawing/2014/main" id="{41D66640-259D-58E7-1BA0-EA15635E32B1}"/>
              </a:ext>
            </a:extLst>
          </p:cNvPr>
          <p:cNvGrpSpPr/>
          <p:nvPr/>
        </p:nvGrpSpPr>
        <p:grpSpPr>
          <a:xfrm>
            <a:off x="6090781" y="4756020"/>
            <a:ext cx="2457138" cy="1895903"/>
            <a:chOff x="610607" y="4697446"/>
            <a:chExt cx="2457138" cy="1895903"/>
          </a:xfrm>
        </p:grpSpPr>
        <p:grpSp>
          <p:nvGrpSpPr>
            <p:cNvPr id="43" name="Group 42">
              <a:extLst>
                <a:ext uri="{FF2B5EF4-FFF2-40B4-BE49-F238E27FC236}">
                  <a16:creationId xmlns:a16="http://schemas.microsoft.com/office/drawing/2014/main" id="{3D99D6FB-E533-C3AD-1198-573E1AF1129F}"/>
                </a:ext>
              </a:extLst>
            </p:cNvPr>
            <p:cNvGrpSpPr/>
            <p:nvPr/>
          </p:nvGrpSpPr>
          <p:grpSpPr>
            <a:xfrm>
              <a:off x="610607" y="4697446"/>
              <a:ext cx="2457138" cy="886403"/>
              <a:chOff x="610607" y="4697446"/>
              <a:chExt cx="2457138" cy="886403"/>
            </a:xfrm>
          </p:grpSpPr>
          <p:sp>
            <p:nvSpPr>
              <p:cNvPr id="45" name="TextBox 44">
                <a:extLst>
                  <a:ext uri="{FF2B5EF4-FFF2-40B4-BE49-F238E27FC236}">
                    <a16:creationId xmlns:a16="http://schemas.microsoft.com/office/drawing/2014/main" id="{BEE74925-CED0-0FCF-2D1E-C389E2FE4549}"/>
                  </a:ext>
                </a:extLst>
              </p:cNvPr>
              <p:cNvSpPr txBox="1"/>
              <p:nvPr/>
            </p:nvSpPr>
            <p:spPr>
              <a:xfrm>
                <a:off x="610607" y="5122184"/>
                <a:ext cx="2457138" cy="461665"/>
              </a:xfrm>
              <a:prstGeom prst="rect">
                <a:avLst/>
              </a:prstGeom>
              <a:noFill/>
            </p:spPr>
            <p:txBody>
              <a:bodyPr wrap="square" rtlCol="0">
                <a:spAutoFit/>
              </a:bodyPr>
              <a:lstStyle/>
              <a:p>
                <a:pPr algn="ctr"/>
                <a:r>
                  <a:rPr lang="vi-VN" sz="1200" b="1" dirty="0">
                    <a:solidFill>
                      <a:srgbClr val="0066FF"/>
                    </a:solidFill>
                    <a:latin typeface="Roboto" pitchFamily="2" charset="0"/>
                    <a:ea typeface="Roboto" pitchFamily="2" charset="0"/>
                  </a:rPr>
                  <a:t>Vấn đề 3: Khó giám sát và đối soát giao dịch đầu cuối</a:t>
                </a:r>
              </a:p>
            </p:txBody>
          </p:sp>
          <p:pic>
            <p:nvPicPr>
              <p:cNvPr id="46" name="Graphic 45" descr="Aperture with solid fill">
                <a:extLst>
                  <a:ext uri="{FF2B5EF4-FFF2-40B4-BE49-F238E27FC236}">
                    <a16:creationId xmlns:a16="http://schemas.microsoft.com/office/drawing/2014/main" id="{35C46C28-DBEC-61DF-B1DE-97F6FDB4E78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649635" y="4697446"/>
                <a:ext cx="379079" cy="379079"/>
              </a:xfrm>
              <a:prstGeom prst="rect">
                <a:avLst/>
              </a:prstGeom>
            </p:spPr>
          </p:pic>
        </p:grpSp>
        <p:sp>
          <p:nvSpPr>
            <p:cNvPr id="44" name="TextBox 43">
              <a:extLst>
                <a:ext uri="{FF2B5EF4-FFF2-40B4-BE49-F238E27FC236}">
                  <a16:creationId xmlns:a16="http://schemas.microsoft.com/office/drawing/2014/main" id="{7EC2777F-48B4-1ED8-AC20-B6FA90C7D7E8}"/>
                </a:ext>
              </a:extLst>
            </p:cNvPr>
            <p:cNvSpPr txBox="1"/>
            <p:nvPr/>
          </p:nvSpPr>
          <p:spPr>
            <a:xfrm>
              <a:off x="740875" y="5577686"/>
              <a:ext cx="2196601" cy="1015663"/>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Trạng thái giao dịch có thể nằm ở nhiều hệ thống, làm tăng khối lượng công việc khi xử lý lỗi, kiểm tra SLA và phục vụ kiểm toán</a:t>
              </a:r>
            </a:p>
          </p:txBody>
        </p:sp>
      </p:grpSp>
      <p:grpSp>
        <p:nvGrpSpPr>
          <p:cNvPr id="47" name="Group 46">
            <a:extLst>
              <a:ext uri="{FF2B5EF4-FFF2-40B4-BE49-F238E27FC236}">
                <a16:creationId xmlns:a16="http://schemas.microsoft.com/office/drawing/2014/main" id="{05E57302-DD07-1879-3F27-6895E6EC02FF}"/>
              </a:ext>
            </a:extLst>
          </p:cNvPr>
          <p:cNvGrpSpPr/>
          <p:nvPr/>
        </p:nvGrpSpPr>
        <p:grpSpPr>
          <a:xfrm>
            <a:off x="8656343" y="4756020"/>
            <a:ext cx="2457138" cy="1711237"/>
            <a:chOff x="610607" y="4697446"/>
            <a:chExt cx="2457138" cy="1711237"/>
          </a:xfrm>
        </p:grpSpPr>
        <p:grpSp>
          <p:nvGrpSpPr>
            <p:cNvPr id="48" name="Group 47">
              <a:extLst>
                <a:ext uri="{FF2B5EF4-FFF2-40B4-BE49-F238E27FC236}">
                  <a16:creationId xmlns:a16="http://schemas.microsoft.com/office/drawing/2014/main" id="{C3E09668-2674-4B5E-A771-AE07A75342C9}"/>
                </a:ext>
              </a:extLst>
            </p:cNvPr>
            <p:cNvGrpSpPr/>
            <p:nvPr/>
          </p:nvGrpSpPr>
          <p:grpSpPr>
            <a:xfrm>
              <a:off x="610607" y="4697446"/>
              <a:ext cx="2457138" cy="886403"/>
              <a:chOff x="610607" y="4697446"/>
              <a:chExt cx="2457138" cy="886403"/>
            </a:xfrm>
          </p:grpSpPr>
          <p:sp>
            <p:nvSpPr>
              <p:cNvPr id="50" name="TextBox 49">
                <a:extLst>
                  <a:ext uri="{FF2B5EF4-FFF2-40B4-BE49-F238E27FC236}">
                    <a16:creationId xmlns:a16="http://schemas.microsoft.com/office/drawing/2014/main" id="{CF8FD7EA-AE01-03D2-E45F-2EF6B50F301A}"/>
                  </a:ext>
                </a:extLst>
              </p:cNvPr>
              <p:cNvSpPr txBox="1"/>
              <p:nvPr/>
            </p:nvSpPr>
            <p:spPr>
              <a:xfrm>
                <a:off x="610607" y="5122184"/>
                <a:ext cx="2457138" cy="461665"/>
              </a:xfrm>
              <a:prstGeom prst="rect">
                <a:avLst/>
              </a:prstGeom>
              <a:noFill/>
            </p:spPr>
            <p:txBody>
              <a:bodyPr wrap="square" rtlCol="0">
                <a:spAutoFit/>
              </a:bodyPr>
              <a:lstStyle/>
              <a:p>
                <a:pPr algn="ctr"/>
                <a:r>
                  <a:rPr lang="vi-VN" sz="1200" b="1" dirty="0">
                    <a:solidFill>
                      <a:srgbClr val="0066FF"/>
                    </a:solidFill>
                    <a:latin typeface="Roboto" pitchFamily="2" charset="0"/>
                    <a:ea typeface="Roboto" pitchFamily="2" charset="0"/>
                  </a:rPr>
                  <a:t>Vấn đề 4: Nhu cầu duy trì khả năng kiểm chứng dài hạn</a:t>
                </a:r>
              </a:p>
            </p:txBody>
          </p:sp>
          <p:pic>
            <p:nvPicPr>
              <p:cNvPr id="51" name="Graphic 50" descr="Aperture with solid fill">
                <a:extLst>
                  <a:ext uri="{FF2B5EF4-FFF2-40B4-BE49-F238E27FC236}">
                    <a16:creationId xmlns:a16="http://schemas.microsoft.com/office/drawing/2014/main" id="{1B5C94DA-B1AF-5E93-A30E-D0245FB3BD1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649635" y="4697446"/>
                <a:ext cx="379079" cy="379079"/>
              </a:xfrm>
              <a:prstGeom prst="rect">
                <a:avLst/>
              </a:prstGeom>
            </p:spPr>
          </p:pic>
        </p:grpSp>
        <p:sp>
          <p:nvSpPr>
            <p:cNvPr id="49" name="TextBox 48">
              <a:extLst>
                <a:ext uri="{FF2B5EF4-FFF2-40B4-BE49-F238E27FC236}">
                  <a16:creationId xmlns:a16="http://schemas.microsoft.com/office/drawing/2014/main" id="{BABF6D27-EAF2-69E2-0FC3-3AE653B0EC60}"/>
                </a:ext>
              </a:extLst>
            </p:cNvPr>
            <p:cNvSpPr txBox="1"/>
            <p:nvPr/>
          </p:nvSpPr>
          <p:spPr>
            <a:xfrm>
              <a:off x="740875" y="5577686"/>
              <a:ext cx="2196601" cy="830997"/>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Chứng thư số có thể hết hạn, trong khi tài liệu và bằng chứng giao dịch vẫn cần được kiểm tra về sau</a:t>
              </a:r>
            </a:p>
          </p:txBody>
        </p:sp>
      </p:grpSp>
    </p:spTree>
    <p:extLst>
      <p:ext uri="{BB962C8B-B14F-4D97-AF65-F5344CB8AC3E}">
        <p14:creationId xmlns:p14="http://schemas.microsoft.com/office/powerpoint/2010/main" val="192088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750"/>
                                        <p:tgtEl>
                                          <p:spTgt spid="28"/>
                                        </p:tgtEl>
                                      </p:cBhvr>
                                    </p:animEffect>
                                    <p:anim calcmode="lin" valueType="num">
                                      <p:cBhvr>
                                        <p:cTn id="13" dur="750" fill="hold"/>
                                        <p:tgtEl>
                                          <p:spTgt spid="28"/>
                                        </p:tgtEl>
                                        <p:attrNameLst>
                                          <p:attrName>ppt_x</p:attrName>
                                        </p:attrNameLst>
                                      </p:cBhvr>
                                      <p:tavLst>
                                        <p:tav tm="0">
                                          <p:val>
                                            <p:strVal val="#ppt_x"/>
                                          </p:val>
                                        </p:tav>
                                        <p:tav tm="100000">
                                          <p:val>
                                            <p:strVal val="#ppt_x"/>
                                          </p:val>
                                        </p:tav>
                                      </p:tavLst>
                                    </p:anim>
                                    <p:anim calcmode="lin" valueType="num">
                                      <p:cBhvr>
                                        <p:cTn id="14" dur="750" fill="hold"/>
                                        <p:tgtEl>
                                          <p:spTgt spid="2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1250"/>
                                        <p:tgtEl>
                                          <p:spTgt spid="47"/>
                                        </p:tgtEl>
                                      </p:cBhvr>
                                    </p:animEffect>
                                    <p:anim calcmode="lin" valueType="num">
                                      <p:cBhvr>
                                        <p:cTn id="23" dur="1250" fill="hold"/>
                                        <p:tgtEl>
                                          <p:spTgt spid="47"/>
                                        </p:tgtEl>
                                        <p:attrNameLst>
                                          <p:attrName>ppt_x</p:attrName>
                                        </p:attrNameLst>
                                      </p:cBhvr>
                                      <p:tavLst>
                                        <p:tav tm="0">
                                          <p:val>
                                            <p:strVal val="#ppt_x"/>
                                          </p:val>
                                        </p:tav>
                                        <p:tav tm="100000">
                                          <p:val>
                                            <p:strVal val="#ppt_x"/>
                                          </p:val>
                                        </p:tav>
                                      </p:tavLst>
                                    </p:anim>
                                    <p:anim calcmode="lin" valueType="num">
                                      <p:cBhvr>
                                        <p:cTn id="24" dur="125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39000">
              <a:srgbClr val="006AE4"/>
            </a:gs>
            <a:gs pos="2000">
              <a:srgbClr val="0070C0"/>
            </a:gs>
            <a:gs pos="100000">
              <a:srgbClr val="0066FF"/>
            </a:gs>
          </a:gsLst>
          <a:lin ang="10800000" scaled="1"/>
        </a:gradFill>
        <a:effectLst/>
      </p:bgPr>
    </p:bg>
    <p:spTree>
      <p:nvGrpSpPr>
        <p:cNvPr id="1" name="">
          <a:extLst>
            <a:ext uri="{FF2B5EF4-FFF2-40B4-BE49-F238E27FC236}">
              <a16:creationId xmlns:a16="http://schemas.microsoft.com/office/drawing/2014/main" id="{27EF5A16-9D81-7E25-EBE6-F3975187E55B}"/>
            </a:ext>
          </a:extLst>
        </p:cNvPr>
        <p:cNvGrpSpPr/>
        <p:nvPr/>
      </p:nvGrpSpPr>
      <p:grpSpPr>
        <a:xfrm>
          <a:off x="0" y="0"/>
          <a:ext cx="0" cy="0"/>
          <a:chOff x="0" y="0"/>
          <a:chExt cx="0" cy="0"/>
        </a:xfrm>
      </p:grpSpPr>
      <p:pic>
        <p:nvPicPr>
          <p:cNvPr id="29" name="Picture 28" descr="Shanghai city skyline">
            <a:extLst>
              <a:ext uri="{FF2B5EF4-FFF2-40B4-BE49-F238E27FC236}">
                <a16:creationId xmlns:a16="http://schemas.microsoft.com/office/drawing/2014/main" id="{35ECA25B-07C7-BBDA-06ED-545DE3C2A4CA}"/>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a:effectLst>
            <a:outerShdw dist="50800" dir="5400000" algn="ctr" rotWithShape="0">
              <a:srgbClr val="000000">
                <a:alpha val="0"/>
              </a:srgbClr>
            </a:outerShdw>
          </a:effectLst>
        </p:spPr>
      </p:pic>
      <p:sp>
        <p:nvSpPr>
          <p:cNvPr id="6" name="Circle: Hollow 5">
            <a:extLst>
              <a:ext uri="{FF2B5EF4-FFF2-40B4-BE49-F238E27FC236}">
                <a16:creationId xmlns:a16="http://schemas.microsoft.com/office/drawing/2014/main" id="{BCF7401F-B310-1ED6-B2B7-FD603DAC6663}"/>
              </a:ext>
            </a:extLst>
          </p:cNvPr>
          <p:cNvSpPr/>
          <p:nvPr/>
        </p:nvSpPr>
        <p:spPr>
          <a:xfrm>
            <a:off x="-904974" y="5099902"/>
            <a:ext cx="2196446" cy="2196446"/>
          </a:xfrm>
          <a:prstGeom prst="donut">
            <a:avLst>
              <a:gd name="adj" fmla="val 1126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8" name="Circle: Hollow 7">
            <a:extLst>
              <a:ext uri="{FF2B5EF4-FFF2-40B4-BE49-F238E27FC236}">
                <a16:creationId xmlns:a16="http://schemas.microsoft.com/office/drawing/2014/main" id="{9B48E39F-E8CA-A076-E336-64D4F734780A}"/>
              </a:ext>
            </a:extLst>
          </p:cNvPr>
          <p:cNvSpPr/>
          <p:nvPr/>
        </p:nvSpPr>
        <p:spPr>
          <a:xfrm>
            <a:off x="10785835" y="-931682"/>
            <a:ext cx="2196446" cy="2196446"/>
          </a:xfrm>
          <a:prstGeom prst="donut">
            <a:avLst>
              <a:gd name="adj" fmla="val 1126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grpSp>
        <p:nvGrpSpPr>
          <p:cNvPr id="14" name="Group 13">
            <a:extLst>
              <a:ext uri="{FF2B5EF4-FFF2-40B4-BE49-F238E27FC236}">
                <a16:creationId xmlns:a16="http://schemas.microsoft.com/office/drawing/2014/main" id="{E7114CBF-3253-D137-F5CC-536C569535CF}"/>
              </a:ext>
            </a:extLst>
          </p:cNvPr>
          <p:cNvGrpSpPr/>
          <p:nvPr/>
        </p:nvGrpSpPr>
        <p:grpSpPr>
          <a:xfrm>
            <a:off x="1376314" y="1602558"/>
            <a:ext cx="179109" cy="1239624"/>
            <a:chOff x="1442301" y="1178351"/>
            <a:chExt cx="179109" cy="1239624"/>
          </a:xfrm>
        </p:grpSpPr>
        <p:sp>
          <p:nvSpPr>
            <p:cNvPr id="9" name="Oval 8">
              <a:extLst>
                <a:ext uri="{FF2B5EF4-FFF2-40B4-BE49-F238E27FC236}">
                  <a16:creationId xmlns:a16="http://schemas.microsoft.com/office/drawing/2014/main" id="{905A6AD0-A072-C7F2-BA52-7FE650C02228}"/>
                </a:ext>
              </a:extLst>
            </p:cNvPr>
            <p:cNvSpPr/>
            <p:nvPr/>
          </p:nvSpPr>
          <p:spPr>
            <a:xfrm>
              <a:off x="1442301" y="1178351"/>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Oval 10">
              <a:extLst>
                <a:ext uri="{FF2B5EF4-FFF2-40B4-BE49-F238E27FC236}">
                  <a16:creationId xmlns:a16="http://schemas.microsoft.com/office/drawing/2014/main" id="{D85C3B30-256D-E29B-6E3F-E36625E3D058}"/>
                </a:ext>
              </a:extLst>
            </p:cNvPr>
            <p:cNvSpPr/>
            <p:nvPr/>
          </p:nvSpPr>
          <p:spPr>
            <a:xfrm>
              <a:off x="1442301" y="1708609"/>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 name="Oval 12">
              <a:extLst>
                <a:ext uri="{FF2B5EF4-FFF2-40B4-BE49-F238E27FC236}">
                  <a16:creationId xmlns:a16="http://schemas.microsoft.com/office/drawing/2014/main" id="{92190508-99C3-5757-E45A-45F1867BF672}"/>
                </a:ext>
              </a:extLst>
            </p:cNvPr>
            <p:cNvSpPr/>
            <p:nvPr/>
          </p:nvSpPr>
          <p:spPr>
            <a:xfrm>
              <a:off x="1442301" y="2238866"/>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5" name="Group 14">
            <a:extLst>
              <a:ext uri="{FF2B5EF4-FFF2-40B4-BE49-F238E27FC236}">
                <a16:creationId xmlns:a16="http://schemas.microsoft.com/office/drawing/2014/main" id="{68C6A167-69D5-96C8-D265-3C9C62E747FC}"/>
              </a:ext>
            </a:extLst>
          </p:cNvPr>
          <p:cNvGrpSpPr/>
          <p:nvPr/>
        </p:nvGrpSpPr>
        <p:grpSpPr>
          <a:xfrm>
            <a:off x="10696280" y="4385036"/>
            <a:ext cx="179109" cy="1239624"/>
            <a:chOff x="1442301" y="1178351"/>
            <a:chExt cx="179109" cy="1239624"/>
          </a:xfrm>
        </p:grpSpPr>
        <p:sp>
          <p:nvSpPr>
            <p:cNvPr id="16" name="Oval 15">
              <a:extLst>
                <a:ext uri="{FF2B5EF4-FFF2-40B4-BE49-F238E27FC236}">
                  <a16:creationId xmlns:a16="http://schemas.microsoft.com/office/drawing/2014/main" id="{81EB390E-ADA6-8807-DE00-9D2FC9AB392E}"/>
                </a:ext>
              </a:extLst>
            </p:cNvPr>
            <p:cNvSpPr/>
            <p:nvPr/>
          </p:nvSpPr>
          <p:spPr>
            <a:xfrm>
              <a:off x="1442301" y="1178351"/>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Oval 16">
              <a:extLst>
                <a:ext uri="{FF2B5EF4-FFF2-40B4-BE49-F238E27FC236}">
                  <a16:creationId xmlns:a16="http://schemas.microsoft.com/office/drawing/2014/main" id="{D1979CAD-6BCE-337C-C155-606B2AFC2F5F}"/>
                </a:ext>
              </a:extLst>
            </p:cNvPr>
            <p:cNvSpPr/>
            <p:nvPr/>
          </p:nvSpPr>
          <p:spPr>
            <a:xfrm>
              <a:off x="1442301" y="1708609"/>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8" name="Oval 17">
              <a:extLst>
                <a:ext uri="{FF2B5EF4-FFF2-40B4-BE49-F238E27FC236}">
                  <a16:creationId xmlns:a16="http://schemas.microsoft.com/office/drawing/2014/main" id="{90373FE5-D72F-860A-ACEC-4486A48842C7}"/>
                </a:ext>
              </a:extLst>
            </p:cNvPr>
            <p:cNvSpPr/>
            <p:nvPr/>
          </p:nvSpPr>
          <p:spPr>
            <a:xfrm>
              <a:off x="1442301" y="2238866"/>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20" name="TextBox 19">
            <a:extLst>
              <a:ext uri="{FF2B5EF4-FFF2-40B4-BE49-F238E27FC236}">
                <a16:creationId xmlns:a16="http://schemas.microsoft.com/office/drawing/2014/main" id="{8809F5D7-7414-143D-82C6-DAA2DB278B56}"/>
              </a:ext>
            </a:extLst>
          </p:cNvPr>
          <p:cNvSpPr txBox="1"/>
          <p:nvPr/>
        </p:nvSpPr>
        <p:spPr>
          <a:xfrm>
            <a:off x="2880477" y="2752627"/>
            <a:ext cx="8405424" cy="1631216"/>
          </a:xfrm>
          <a:prstGeom prst="rect">
            <a:avLst/>
          </a:prstGeom>
          <a:noFill/>
        </p:spPr>
        <p:txBody>
          <a:bodyPr wrap="square" rtlCol="0">
            <a:spAutoFit/>
          </a:bodyPr>
          <a:lstStyle/>
          <a:p>
            <a:r>
              <a:rPr lang="en-US" sz="5000" b="1" dirty="0">
                <a:solidFill>
                  <a:schemeClr val="bg1"/>
                </a:solidFill>
                <a:latin typeface="+mj-lt"/>
              </a:rPr>
              <a:t>GIẢI PHÁP TOÀN DIỆN &amp; </a:t>
            </a:r>
          </a:p>
          <a:p>
            <a:r>
              <a:rPr lang="en-US" sz="5000" b="1" dirty="0">
                <a:solidFill>
                  <a:schemeClr val="bg1"/>
                </a:solidFill>
                <a:latin typeface="+mj-lt"/>
              </a:rPr>
              <a:t>KHÁC BIỆT</a:t>
            </a:r>
            <a:endParaRPr lang="vi-VN" sz="5000" b="1" dirty="0">
              <a:solidFill>
                <a:schemeClr val="bg1"/>
              </a:solidFill>
              <a:latin typeface="+mj-lt"/>
            </a:endParaRPr>
          </a:p>
        </p:txBody>
      </p:sp>
      <p:sp>
        <p:nvSpPr>
          <p:cNvPr id="22" name="TextBox 21">
            <a:extLst>
              <a:ext uri="{FF2B5EF4-FFF2-40B4-BE49-F238E27FC236}">
                <a16:creationId xmlns:a16="http://schemas.microsoft.com/office/drawing/2014/main" id="{69654FA8-E87D-2158-DF39-70ADBD9FAA98}"/>
              </a:ext>
            </a:extLst>
          </p:cNvPr>
          <p:cNvSpPr txBox="1"/>
          <p:nvPr/>
        </p:nvSpPr>
        <p:spPr>
          <a:xfrm>
            <a:off x="2594730" y="724081"/>
            <a:ext cx="2080966" cy="1938992"/>
          </a:xfrm>
          <a:prstGeom prst="rect">
            <a:avLst/>
          </a:prstGeom>
          <a:noFill/>
        </p:spPr>
        <p:txBody>
          <a:bodyPr wrap="square">
            <a:spAutoFit/>
          </a:bodyPr>
          <a:lstStyle/>
          <a:p>
            <a:pPr algn="ctr"/>
            <a:r>
              <a:rPr lang="en-US" sz="12000" b="1" dirty="0">
                <a:solidFill>
                  <a:schemeClr val="bg1"/>
                </a:solidFill>
              </a:rPr>
              <a:t>02</a:t>
            </a:r>
            <a:endParaRPr lang="vi-VN" sz="12000" b="1" dirty="0">
              <a:solidFill>
                <a:schemeClr val="bg1"/>
              </a:solidFill>
            </a:endParaRPr>
          </a:p>
        </p:txBody>
      </p:sp>
      <p:cxnSp>
        <p:nvCxnSpPr>
          <p:cNvPr id="27" name="Straight Connector 26">
            <a:extLst>
              <a:ext uri="{FF2B5EF4-FFF2-40B4-BE49-F238E27FC236}">
                <a16:creationId xmlns:a16="http://schemas.microsoft.com/office/drawing/2014/main" id="{316EA889-B608-A70A-0829-4B79A545623C}"/>
              </a:ext>
            </a:extLst>
          </p:cNvPr>
          <p:cNvCxnSpPr/>
          <p:nvPr/>
        </p:nvCxnSpPr>
        <p:spPr>
          <a:xfrm>
            <a:off x="2696065" y="2528742"/>
            <a:ext cx="635366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25585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alpha val="48000"/>
          </a:schemeClr>
        </a:soli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97EDDEED-77A9-1154-51C2-3FC1278CD6F9}"/>
              </a:ext>
            </a:extLst>
          </p:cNvPr>
          <p:cNvSpPr/>
          <p:nvPr/>
        </p:nvSpPr>
        <p:spPr>
          <a:xfrm>
            <a:off x="582176" y="754145"/>
            <a:ext cx="11027647" cy="5698455"/>
          </a:xfrm>
          <a:prstGeom prst="roundRect">
            <a:avLst>
              <a:gd name="adj" fmla="val 3294"/>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 name="Rectangle 3">
            <a:extLst>
              <a:ext uri="{FF2B5EF4-FFF2-40B4-BE49-F238E27FC236}">
                <a16:creationId xmlns:a16="http://schemas.microsoft.com/office/drawing/2014/main" id="{AF019BDA-DBF3-BF49-2075-681EFD960FE4}"/>
              </a:ext>
            </a:extLst>
          </p:cNvPr>
          <p:cNvSpPr/>
          <p:nvPr/>
        </p:nvSpPr>
        <p:spPr>
          <a:xfrm>
            <a:off x="964844" y="0"/>
            <a:ext cx="4365395" cy="4082473"/>
          </a:xfrm>
          <a:prstGeom prst="rect">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Circle: Hollow 5">
            <a:extLst>
              <a:ext uri="{FF2B5EF4-FFF2-40B4-BE49-F238E27FC236}">
                <a16:creationId xmlns:a16="http://schemas.microsoft.com/office/drawing/2014/main" id="{44E6680A-D2EE-43FB-D063-DDC5BD0CC628}"/>
              </a:ext>
            </a:extLst>
          </p:cNvPr>
          <p:cNvSpPr/>
          <p:nvPr/>
        </p:nvSpPr>
        <p:spPr>
          <a:xfrm>
            <a:off x="-408161" y="5756420"/>
            <a:ext cx="1637455" cy="1637455"/>
          </a:xfrm>
          <a:prstGeom prst="donut">
            <a:avLst>
              <a:gd name="adj" fmla="val 17805"/>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14" name="TextBox 13">
            <a:extLst>
              <a:ext uri="{FF2B5EF4-FFF2-40B4-BE49-F238E27FC236}">
                <a16:creationId xmlns:a16="http://schemas.microsoft.com/office/drawing/2014/main" id="{94406457-5CA4-A856-D24E-CAC65216EDBE}"/>
              </a:ext>
            </a:extLst>
          </p:cNvPr>
          <p:cNvSpPr txBox="1"/>
          <p:nvPr/>
        </p:nvSpPr>
        <p:spPr>
          <a:xfrm>
            <a:off x="1146680" y="244462"/>
            <a:ext cx="4036937" cy="2062103"/>
          </a:xfrm>
          <a:prstGeom prst="rect">
            <a:avLst/>
          </a:prstGeom>
          <a:noFill/>
        </p:spPr>
        <p:txBody>
          <a:bodyPr wrap="square" rtlCol="0">
            <a:spAutoFit/>
          </a:bodyPr>
          <a:lstStyle/>
          <a:p>
            <a:r>
              <a:rPr lang="en-US" sz="3200" b="1" dirty="0">
                <a:solidFill>
                  <a:schemeClr val="bg1"/>
                </a:solidFill>
                <a:latin typeface="+mj-lt"/>
              </a:rPr>
              <a:t>NỀN TẢNG </a:t>
            </a:r>
          </a:p>
          <a:p>
            <a:r>
              <a:rPr lang="en-US" sz="3200" b="1" dirty="0">
                <a:solidFill>
                  <a:schemeClr val="bg1"/>
                </a:solidFill>
                <a:latin typeface="+mj-lt"/>
              </a:rPr>
              <a:t>TIN CẬY SỐ TOÀN DIỆN CHO GIAO DỊCH TÀI CHÍNH</a:t>
            </a:r>
            <a:endParaRPr lang="vi-VN" sz="3200" b="1" dirty="0">
              <a:solidFill>
                <a:schemeClr val="bg1"/>
              </a:solidFill>
              <a:latin typeface="+mj-lt"/>
            </a:endParaRPr>
          </a:p>
        </p:txBody>
      </p:sp>
      <p:sp>
        <p:nvSpPr>
          <p:cNvPr id="16" name="Rectangle: Rounded Corners 15">
            <a:extLst>
              <a:ext uri="{FF2B5EF4-FFF2-40B4-BE49-F238E27FC236}">
                <a16:creationId xmlns:a16="http://schemas.microsoft.com/office/drawing/2014/main" id="{85C9CB2E-8E76-91E8-EBF7-F4704A1DFAB8}"/>
              </a:ext>
            </a:extLst>
          </p:cNvPr>
          <p:cNvSpPr/>
          <p:nvPr/>
        </p:nvSpPr>
        <p:spPr>
          <a:xfrm>
            <a:off x="1229294" y="2509688"/>
            <a:ext cx="1773382" cy="14778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 name="TextBox 7">
            <a:extLst>
              <a:ext uri="{FF2B5EF4-FFF2-40B4-BE49-F238E27FC236}">
                <a16:creationId xmlns:a16="http://schemas.microsoft.com/office/drawing/2014/main" id="{6DCCF433-7A15-F513-4875-37FDA4DEB617}"/>
              </a:ext>
            </a:extLst>
          </p:cNvPr>
          <p:cNvSpPr txBox="1"/>
          <p:nvPr/>
        </p:nvSpPr>
        <p:spPr>
          <a:xfrm>
            <a:off x="1146680" y="3008421"/>
            <a:ext cx="3955672" cy="461665"/>
          </a:xfrm>
          <a:prstGeom prst="rect">
            <a:avLst/>
          </a:prstGeom>
          <a:noFill/>
        </p:spPr>
        <p:txBody>
          <a:bodyPr wrap="square" rtlCol="0">
            <a:spAutoFit/>
          </a:bodyPr>
          <a:lstStyle/>
          <a:p>
            <a:r>
              <a:rPr lang="vi-VN" sz="1200" dirty="0">
                <a:solidFill>
                  <a:schemeClr val="bg1"/>
                </a:solidFill>
                <a:latin typeface="Roboto" pitchFamily="2" charset="0"/>
                <a:ea typeface="Roboto" pitchFamily="2" charset="0"/>
              </a:rPr>
              <a:t>ĐỐI TÁC TIN CẬY CHO HÀNH TRÌNH CHUYỂN ĐỔI SỐ NGÀNH TÀI CHÍNH</a:t>
            </a:r>
          </a:p>
        </p:txBody>
      </p:sp>
      <p:sp>
        <p:nvSpPr>
          <p:cNvPr id="10" name="Freeform: Shape 9">
            <a:extLst>
              <a:ext uri="{FF2B5EF4-FFF2-40B4-BE49-F238E27FC236}">
                <a16:creationId xmlns:a16="http://schemas.microsoft.com/office/drawing/2014/main" id="{04E42C13-77D9-CDF9-7100-D9540EDC6400}"/>
              </a:ext>
            </a:extLst>
          </p:cNvPr>
          <p:cNvSpPr/>
          <p:nvPr/>
        </p:nvSpPr>
        <p:spPr>
          <a:xfrm rot="16200000">
            <a:off x="5389058" y="-50768"/>
            <a:ext cx="734960" cy="734996"/>
          </a:xfrm>
          <a:custGeom>
            <a:avLst/>
            <a:gdLst>
              <a:gd name="csX0" fmla="*/ 0 w 369110"/>
              <a:gd name="csY0" fmla="*/ 0 h 369128"/>
              <a:gd name="csX1" fmla="*/ 369110 w 369110"/>
              <a:gd name="csY1" fmla="*/ 0 h 369128"/>
              <a:gd name="csX2" fmla="*/ 294737 w 369110"/>
              <a:gd name="csY2" fmla="*/ 7497 h 369128"/>
              <a:gd name="csX3" fmla="*/ 0 w 369110"/>
              <a:gd name="csY3" fmla="*/ 369128 h 369128"/>
              <a:gd name="csX4" fmla="*/ 0 w 369110"/>
              <a:gd name="csY4" fmla="*/ 0 h 369128"/>
            </a:gdLst>
            <a:ahLst/>
            <a:cxnLst>
              <a:cxn ang="0">
                <a:pos x="csX0" y="csY0"/>
              </a:cxn>
              <a:cxn ang="0">
                <a:pos x="csX1" y="csY1"/>
              </a:cxn>
              <a:cxn ang="0">
                <a:pos x="csX2" y="csY2"/>
              </a:cxn>
              <a:cxn ang="0">
                <a:pos x="csX3" y="csY3"/>
              </a:cxn>
              <a:cxn ang="0">
                <a:pos x="csX4" y="csY4"/>
              </a:cxn>
            </a:cxnLst>
            <a:rect l="l" t="t" r="r" b="b"/>
            <a:pathLst>
              <a:path w="369110" h="369128">
                <a:moveTo>
                  <a:pt x="0" y="0"/>
                </a:moveTo>
                <a:lnTo>
                  <a:pt x="369110" y="0"/>
                </a:lnTo>
                <a:lnTo>
                  <a:pt x="294737" y="7497"/>
                </a:lnTo>
                <a:cubicBezTo>
                  <a:pt x="126531" y="41918"/>
                  <a:pt x="0" y="190746"/>
                  <a:pt x="0" y="369128"/>
                </a:cubicBezTo>
                <a:lnTo>
                  <a:pt x="0" y="0"/>
                </a:ln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nvGrpSpPr>
          <p:cNvPr id="15" name="Group 14">
            <a:extLst>
              <a:ext uri="{FF2B5EF4-FFF2-40B4-BE49-F238E27FC236}">
                <a16:creationId xmlns:a16="http://schemas.microsoft.com/office/drawing/2014/main" id="{E42DC0A7-88E4-D479-DE48-4C854A37D141}"/>
              </a:ext>
            </a:extLst>
          </p:cNvPr>
          <p:cNvGrpSpPr/>
          <p:nvPr/>
        </p:nvGrpSpPr>
        <p:grpSpPr>
          <a:xfrm>
            <a:off x="5712907" y="1438355"/>
            <a:ext cx="5345677" cy="849546"/>
            <a:chOff x="668699" y="1946942"/>
            <a:chExt cx="5345677" cy="849546"/>
          </a:xfrm>
        </p:grpSpPr>
        <p:sp>
          <p:nvSpPr>
            <p:cNvPr id="17" name="TextBox 16">
              <a:extLst>
                <a:ext uri="{FF2B5EF4-FFF2-40B4-BE49-F238E27FC236}">
                  <a16:creationId xmlns:a16="http://schemas.microsoft.com/office/drawing/2014/main" id="{368E23E2-6820-BF5F-6F60-3E7B2A74E3DC}"/>
                </a:ext>
              </a:extLst>
            </p:cNvPr>
            <p:cNvSpPr txBox="1"/>
            <p:nvPr/>
          </p:nvSpPr>
          <p:spPr>
            <a:xfrm>
              <a:off x="1168986" y="2334823"/>
              <a:ext cx="4845390"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Kết nối và điều phối nhiều nhà cung cấp ký số, giảm phụ thuộc vào một CA.</a:t>
              </a:r>
            </a:p>
          </p:txBody>
        </p:sp>
        <p:grpSp>
          <p:nvGrpSpPr>
            <p:cNvPr id="19" name="Group 18">
              <a:extLst>
                <a:ext uri="{FF2B5EF4-FFF2-40B4-BE49-F238E27FC236}">
                  <a16:creationId xmlns:a16="http://schemas.microsoft.com/office/drawing/2014/main" id="{64CEDD08-F903-FAC4-3BB9-7AA90339E867}"/>
                </a:ext>
              </a:extLst>
            </p:cNvPr>
            <p:cNvGrpSpPr/>
            <p:nvPr/>
          </p:nvGrpSpPr>
          <p:grpSpPr>
            <a:xfrm>
              <a:off x="668699" y="1946942"/>
              <a:ext cx="498763" cy="498763"/>
              <a:chOff x="5723654" y="2460126"/>
              <a:chExt cx="498763" cy="498763"/>
            </a:xfrm>
          </p:grpSpPr>
          <p:sp>
            <p:nvSpPr>
              <p:cNvPr id="35" name="Circle: Hollow 34">
                <a:extLst>
                  <a:ext uri="{FF2B5EF4-FFF2-40B4-BE49-F238E27FC236}">
                    <a16:creationId xmlns:a16="http://schemas.microsoft.com/office/drawing/2014/main" id="{B70632AB-2FF2-E048-59C0-717A098DF72B}"/>
                  </a:ext>
                </a:extLst>
              </p:cNvPr>
              <p:cNvSpPr/>
              <p:nvPr/>
            </p:nvSpPr>
            <p:spPr>
              <a:xfrm>
                <a:off x="5723654" y="2460126"/>
                <a:ext cx="498763" cy="498763"/>
              </a:xfrm>
              <a:prstGeom prst="donut">
                <a:avLst>
                  <a:gd name="adj" fmla="val 10504"/>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37" name="Graphic 36" descr="Badge New with solid fill">
                <a:extLst>
                  <a:ext uri="{FF2B5EF4-FFF2-40B4-BE49-F238E27FC236}">
                    <a16:creationId xmlns:a16="http://schemas.microsoft.com/office/drawing/2014/main" id="{BC1A337C-D1E8-F5F3-62A2-BA084E4F9E2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84844" y="2521316"/>
                <a:ext cx="376382" cy="376382"/>
              </a:xfrm>
              <a:prstGeom prst="rect">
                <a:avLst/>
              </a:prstGeom>
            </p:spPr>
          </p:pic>
        </p:grpSp>
        <p:sp>
          <p:nvSpPr>
            <p:cNvPr id="31" name="TextBox 30">
              <a:extLst>
                <a:ext uri="{FF2B5EF4-FFF2-40B4-BE49-F238E27FC236}">
                  <a16:creationId xmlns:a16="http://schemas.microsoft.com/office/drawing/2014/main" id="{291F7F54-2399-C496-5E67-1E63D8839C86}"/>
                </a:ext>
              </a:extLst>
            </p:cNvPr>
            <p:cNvSpPr txBox="1"/>
            <p:nvPr/>
          </p:nvSpPr>
          <p:spPr>
            <a:xfrm>
              <a:off x="1168986" y="2057824"/>
              <a:ext cx="4205061"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ĐIỀU PHỐI ĐA CA – TĂNG TÍNH LINH HOẠT</a:t>
              </a:r>
            </a:p>
          </p:txBody>
        </p:sp>
      </p:grpSp>
      <p:pic>
        <p:nvPicPr>
          <p:cNvPr id="45" name="Picture 44">
            <a:extLst>
              <a:ext uri="{FF2B5EF4-FFF2-40B4-BE49-F238E27FC236}">
                <a16:creationId xmlns:a16="http://schemas.microsoft.com/office/drawing/2014/main" id="{AD1FFE7A-901C-DC16-059A-A5ED1EF975A7}"/>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47827" y="4139455"/>
            <a:ext cx="3509698" cy="1756602"/>
          </a:xfrm>
          <a:prstGeom prst="rect">
            <a:avLst/>
          </a:prstGeom>
        </p:spPr>
      </p:pic>
      <p:grpSp>
        <p:nvGrpSpPr>
          <p:cNvPr id="46" name="Group 45">
            <a:extLst>
              <a:ext uri="{FF2B5EF4-FFF2-40B4-BE49-F238E27FC236}">
                <a16:creationId xmlns:a16="http://schemas.microsoft.com/office/drawing/2014/main" id="{AE8BBF3F-2BED-31B8-D840-3DEF174A9FB9}"/>
              </a:ext>
            </a:extLst>
          </p:cNvPr>
          <p:cNvGrpSpPr/>
          <p:nvPr/>
        </p:nvGrpSpPr>
        <p:grpSpPr>
          <a:xfrm>
            <a:off x="5712907" y="2295793"/>
            <a:ext cx="5345677" cy="849546"/>
            <a:chOff x="668699" y="1946942"/>
            <a:chExt cx="5345677" cy="849546"/>
          </a:xfrm>
        </p:grpSpPr>
        <p:sp>
          <p:nvSpPr>
            <p:cNvPr id="47" name="TextBox 46">
              <a:extLst>
                <a:ext uri="{FF2B5EF4-FFF2-40B4-BE49-F238E27FC236}">
                  <a16:creationId xmlns:a16="http://schemas.microsoft.com/office/drawing/2014/main" id="{F22DE53B-10D3-6D7D-A3E2-2E046766A003}"/>
                </a:ext>
              </a:extLst>
            </p:cNvPr>
            <p:cNvSpPr txBox="1"/>
            <p:nvPr/>
          </p:nvSpPr>
          <p:spPr>
            <a:xfrm>
              <a:off x="1168986" y="2334823"/>
              <a:ext cx="4845390"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Lưu trữ tài liệu, thông tin định danh, chứng thư số, timestamp và nhật ký kiểm toán.</a:t>
              </a:r>
            </a:p>
          </p:txBody>
        </p:sp>
        <p:grpSp>
          <p:nvGrpSpPr>
            <p:cNvPr id="48" name="Group 47">
              <a:extLst>
                <a:ext uri="{FF2B5EF4-FFF2-40B4-BE49-F238E27FC236}">
                  <a16:creationId xmlns:a16="http://schemas.microsoft.com/office/drawing/2014/main" id="{FCA4E785-1EA2-1C05-45E8-2D5127A13B03}"/>
                </a:ext>
              </a:extLst>
            </p:cNvPr>
            <p:cNvGrpSpPr/>
            <p:nvPr/>
          </p:nvGrpSpPr>
          <p:grpSpPr>
            <a:xfrm>
              <a:off x="668699" y="1946942"/>
              <a:ext cx="498763" cy="498763"/>
              <a:chOff x="5723654" y="2460126"/>
              <a:chExt cx="498763" cy="498763"/>
            </a:xfrm>
          </p:grpSpPr>
          <p:sp>
            <p:nvSpPr>
              <p:cNvPr id="50" name="Circle: Hollow 49">
                <a:extLst>
                  <a:ext uri="{FF2B5EF4-FFF2-40B4-BE49-F238E27FC236}">
                    <a16:creationId xmlns:a16="http://schemas.microsoft.com/office/drawing/2014/main" id="{5894B7C7-07B0-8829-60DB-5C4271E0A0A8}"/>
                  </a:ext>
                </a:extLst>
              </p:cNvPr>
              <p:cNvSpPr/>
              <p:nvPr/>
            </p:nvSpPr>
            <p:spPr>
              <a:xfrm>
                <a:off x="5723654" y="2460126"/>
                <a:ext cx="498763" cy="498763"/>
              </a:xfrm>
              <a:prstGeom prst="donut">
                <a:avLst>
                  <a:gd name="adj" fmla="val 10504"/>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51" name="Graphic 50" descr="Badge New with solid fill">
                <a:extLst>
                  <a:ext uri="{FF2B5EF4-FFF2-40B4-BE49-F238E27FC236}">
                    <a16:creationId xmlns:a16="http://schemas.microsoft.com/office/drawing/2014/main" id="{0C3241FD-8C1A-C8F2-A4FE-392B88B80C6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84844" y="2521316"/>
                <a:ext cx="376382" cy="376382"/>
              </a:xfrm>
              <a:prstGeom prst="rect">
                <a:avLst/>
              </a:prstGeom>
            </p:spPr>
          </p:pic>
        </p:grpSp>
        <p:sp>
          <p:nvSpPr>
            <p:cNvPr id="49" name="TextBox 48">
              <a:extLst>
                <a:ext uri="{FF2B5EF4-FFF2-40B4-BE49-F238E27FC236}">
                  <a16:creationId xmlns:a16="http://schemas.microsoft.com/office/drawing/2014/main" id="{5CF7FCD0-702B-A1EA-ED03-0235B7C1D6FD}"/>
                </a:ext>
              </a:extLst>
            </p:cNvPr>
            <p:cNvSpPr txBox="1"/>
            <p:nvPr/>
          </p:nvSpPr>
          <p:spPr>
            <a:xfrm>
              <a:off x="1168986" y="2057824"/>
              <a:ext cx="4205061"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QUẢN LÝ ĐẦY ĐỦ BẰNG CHỨNG GIAO DỊCH</a:t>
              </a:r>
            </a:p>
          </p:txBody>
        </p:sp>
      </p:grpSp>
      <p:grpSp>
        <p:nvGrpSpPr>
          <p:cNvPr id="52" name="Group 51">
            <a:extLst>
              <a:ext uri="{FF2B5EF4-FFF2-40B4-BE49-F238E27FC236}">
                <a16:creationId xmlns:a16="http://schemas.microsoft.com/office/drawing/2014/main" id="{E04E955E-7DA2-F127-014E-0E026C9FEF04}"/>
              </a:ext>
            </a:extLst>
          </p:cNvPr>
          <p:cNvGrpSpPr/>
          <p:nvPr/>
        </p:nvGrpSpPr>
        <p:grpSpPr>
          <a:xfrm>
            <a:off x="5712907" y="3153231"/>
            <a:ext cx="5345677" cy="849546"/>
            <a:chOff x="668699" y="1946942"/>
            <a:chExt cx="5345677" cy="849546"/>
          </a:xfrm>
        </p:grpSpPr>
        <p:sp>
          <p:nvSpPr>
            <p:cNvPr id="53" name="TextBox 52">
              <a:extLst>
                <a:ext uri="{FF2B5EF4-FFF2-40B4-BE49-F238E27FC236}">
                  <a16:creationId xmlns:a16="http://schemas.microsoft.com/office/drawing/2014/main" id="{9A77F39F-DD80-002C-7FC0-D2DBD5629C8A}"/>
                </a:ext>
              </a:extLst>
            </p:cNvPr>
            <p:cNvSpPr txBox="1"/>
            <p:nvPr/>
          </p:nvSpPr>
          <p:spPr>
            <a:xfrm>
              <a:off x="1168986" y="2334823"/>
              <a:ext cx="4845390"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Hỗ trợ lưu trữ và quản lý bằng chứng nhằm phục vụ xác minh tài liệu sau nhiều năm.</a:t>
              </a:r>
            </a:p>
          </p:txBody>
        </p:sp>
        <p:grpSp>
          <p:nvGrpSpPr>
            <p:cNvPr id="54" name="Group 53">
              <a:extLst>
                <a:ext uri="{FF2B5EF4-FFF2-40B4-BE49-F238E27FC236}">
                  <a16:creationId xmlns:a16="http://schemas.microsoft.com/office/drawing/2014/main" id="{6B662453-50A6-B4C2-C71D-FF49E182A00C}"/>
                </a:ext>
              </a:extLst>
            </p:cNvPr>
            <p:cNvGrpSpPr/>
            <p:nvPr/>
          </p:nvGrpSpPr>
          <p:grpSpPr>
            <a:xfrm>
              <a:off x="668699" y="1946942"/>
              <a:ext cx="498763" cy="498763"/>
              <a:chOff x="5723654" y="2460126"/>
              <a:chExt cx="498763" cy="498763"/>
            </a:xfrm>
          </p:grpSpPr>
          <p:sp>
            <p:nvSpPr>
              <p:cNvPr id="56" name="Circle: Hollow 55">
                <a:extLst>
                  <a:ext uri="{FF2B5EF4-FFF2-40B4-BE49-F238E27FC236}">
                    <a16:creationId xmlns:a16="http://schemas.microsoft.com/office/drawing/2014/main" id="{89E3D8D2-34E7-0303-5C39-64B66E21554F}"/>
                  </a:ext>
                </a:extLst>
              </p:cNvPr>
              <p:cNvSpPr/>
              <p:nvPr/>
            </p:nvSpPr>
            <p:spPr>
              <a:xfrm>
                <a:off x="5723654" y="2460126"/>
                <a:ext cx="498763" cy="498763"/>
              </a:xfrm>
              <a:prstGeom prst="donut">
                <a:avLst>
                  <a:gd name="adj" fmla="val 10504"/>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57" name="Graphic 56" descr="Badge New with solid fill">
                <a:extLst>
                  <a:ext uri="{FF2B5EF4-FFF2-40B4-BE49-F238E27FC236}">
                    <a16:creationId xmlns:a16="http://schemas.microsoft.com/office/drawing/2014/main" id="{53FAFDB1-A99F-BCAD-A1EF-7EF33C1CCCB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84844" y="2521316"/>
                <a:ext cx="376382" cy="376382"/>
              </a:xfrm>
              <a:prstGeom prst="rect">
                <a:avLst/>
              </a:prstGeom>
            </p:spPr>
          </p:pic>
        </p:grpSp>
        <p:sp>
          <p:nvSpPr>
            <p:cNvPr id="55" name="TextBox 54">
              <a:extLst>
                <a:ext uri="{FF2B5EF4-FFF2-40B4-BE49-F238E27FC236}">
                  <a16:creationId xmlns:a16="http://schemas.microsoft.com/office/drawing/2014/main" id="{FA50FE4B-AD5E-8E87-CEEC-C59447121AE1}"/>
                </a:ext>
              </a:extLst>
            </p:cNvPr>
            <p:cNvSpPr txBox="1"/>
            <p:nvPr/>
          </p:nvSpPr>
          <p:spPr>
            <a:xfrm>
              <a:off x="1168986" y="2057824"/>
              <a:ext cx="4205061"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DUY TRÌ KHẢ NĂNG KIỂM CHỨNG DÀI HẠN</a:t>
              </a:r>
            </a:p>
          </p:txBody>
        </p:sp>
      </p:grpSp>
      <p:grpSp>
        <p:nvGrpSpPr>
          <p:cNvPr id="58" name="Group 57">
            <a:extLst>
              <a:ext uri="{FF2B5EF4-FFF2-40B4-BE49-F238E27FC236}">
                <a16:creationId xmlns:a16="http://schemas.microsoft.com/office/drawing/2014/main" id="{EA10347F-E42F-BDF1-C604-F6E70F5680EC}"/>
              </a:ext>
            </a:extLst>
          </p:cNvPr>
          <p:cNvGrpSpPr/>
          <p:nvPr/>
        </p:nvGrpSpPr>
        <p:grpSpPr>
          <a:xfrm>
            <a:off x="5712907" y="4010669"/>
            <a:ext cx="5345677" cy="849546"/>
            <a:chOff x="668699" y="1946942"/>
            <a:chExt cx="5345677" cy="849546"/>
          </a:xfrm>
        </p:grpSpPr>
        <p:sp>
          <p:nvSpPr>
            <p:cNvPr id="59" name="TextBox 58">
              <a:extLst>
                <a:ext uri="{FF2B5EF4-FFF2-40B4-BE49-F238E27FC236}">
                  <a16:creationId xmlns:a16="http://schemas.microsoft.com/office/drawing/2014/main" id="{78367219-9009-6209-8FE7-F8D7973333ED}"/>
                </a:ext>
              </a:extLst>
            </p:cNvPr>
            <p:cNvSpPr txBox="1"/>
            <p:nvPr/>
          </p:nvSpPr>
          <p:spPr>
            <a:xfrm>
              <a:off x="1168986" y="2334823"/>
              <a:ext cx="4845390"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Giám sát, đối soát, theo dõi trạng thái và hỗ trợ xử lý lỗi xuyên suốt giao dịch.</a:t>
              </a:r>
            </a:p>
          </p:txBody>
        </p:sp>
        <p:grpSp>
          <p:nvGrpSpPr>
            <p:cNvPr id="60" name="Group 59">
              <a:extLst>
                <a:ext uri="{FF2B5EF4-FFF2-40B4-BE49-F238E27FC236}">
                  <a16:creationId xmlns:a16="http://schemas.microsoft.com/office/drawing/2014/main" id="{7D600579-79AC-823F-C35F-E04F31F6A415}"/>
                </a:ext>
              </a:extLst>
            </p:cNvPr>
            <p:cNvGrpSpPr/>
            <p:nvPr/>
          </p:nvGrpSpPr>
          <p:grpSpPr>
            <a:xfrm>
              <a:off x="668699" y="1946942"/>
              <a:ext cx="498763" cy="498763"/>
              <a:chOff x="5723654" y="2460126"/>
              <a:chExt cx="498763" cy="498763"/>
            </a:xfrm>
          </p:grpSpPr>
          <p:sp>
            <p:nvSpPr>
              <p:cNvPr id="62" name="Circle: Hollow 61">
                <a:extLst>
                  <a:ext uri="{FF2B5EF4-FFF2-40B4-BE49-F238E27FC236}">
                    <a16:creationId xmlns:a16="http://schemas.microsoft.com/office/drawing/2014/main" id="{9C4D870E-16D0-0862-F50E-10A44A96958B}"/>
                  </a:ext>
                </a:extLst>
              </p:cNvPr>
              <p:cNvSpPr/>
              <p:nvPr/>
            </p:nvSpPr>
            <p:spPr>
              <a:xfrm>
                <a:off x="5723654" y="2460126"/>
                <a:ext cx="498763" cy="498763"/>
              </a:xfrm>
              <a:prstGeom prst="donut">
                <a:avLst>
                  <a:gd name="adj" fmla="val 10504"/>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63" name="Graphic 62" descr="Badge New with solid fill">
                <a:extLst>
                  <a:ext uri="{FF2B5EF4-FFF2-40B4-BE49-F238E27FC236}">
                    <a16:creationId xmlns:a16="http://schemas.microsoft.com/office/drawing/2014/main" id="{FE121D62-E948-BA4E-2A44-0A9949A5F92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84844" y="2521316"/>
                <a:ext cx="376382" cy="376382"/>
              </a:xfrm>
              <a:prstGeom prst="rect">
                <a:avLst/>
              </a:prstGeom>
            </p:spPr>
          </p:pic>
        </p:grpSp>
        <p:sp>
          <p:nvSpPr>
            <p:cNvPr id="61" name="TextBox 60">
              <a:extLst>
                <a:ext uri="{FF2B5EF4-FFF2-40B4-BE49-F238E27FC236}">
                  <a16:creationId xmlns:a16="http://schemas.microsoft.com/office/drawing/2014/main" id="{7610AE1A-C837-B012-E801-15F984422802}"/>
                </a:ext>
              </a:extLst>
            </p:cNvPr>
            <p:cNvSpPr txBox="1"/>
            <p:nvPr/>
          </p:nvSpPr>
          <p:spPr>
            <a:xfrm>
              <a:off x="1168986" y="2057824"/>
              <a:ext cx="4205061"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TĂNG CƯỜNG KIỂM SOÁT VẬN HÀNH</a:t>
              </a:r>
            </a:p>
          </p:txBody>
        </p:sp>
      </p:grpSp>
      <p:grpSp>
        <p:nvGrpSpPr>
          <p:cNvPr id="64" name="Group 63">
            <a:extLst>
              <a:ext uri="{FF2B5EF4-FFF2-40B4-BE49-F238E27FC236}">
                <a16:creationId xmlns:a16="http://schemas.microsoft.com/office/drawing/2014/main" id="{496326FB-AE05-A015-AA26-53C37C852AC7}"/>
              </a:ext>
            </a:extLst>
          </p:cNvPr>
          <p:cNvGrpSpPr/>
          <p:nvPr/>
        </p:nvGrpSpPr>
        <p:grpSpPr>
          <a:xfrm>
            <a:off x="5712907" y="4868106"/>
            <a:ext cx="5345677" cy="849546"/>
            <a:chOff x="668699" y="1946942"/>
            <a:chExt cx="5345677" cy="849546"/>
          </a:xfrm>
        </p:grpSpPr>
        <p:sp>
          <p:nvSpPr>
            <p:cNvPr id="65" name="TextBox 64">
              <a:extLst>
                <a:ext uri="{FF2B5EF4-FFF2-40B4-BE49-F238E27FC236}">
                  <a16:creationId xmlns:a16="http://schemas.microsoft.com/office/drawing/2014/main" id="{925B5F39-22C4-A170-2231-4F1055187EE4}"/>
                </a:ext>
              </a:extLst>
            </p:cNvPr>
            <p:cNvSpPr txBox="1"/>
            <p:nvPr/>
          </p:nvSpPr>
          <p:spPr>
            <a:xfrm>
              <a:off x="1168986" y="2334823"/>
              <a:ext cx="4845390"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Hỗ trợ kiến trúc API/SDK và định hướng kết nối hệ thống định danh, ký số liên quan.</a:t>
              </a:r>
            </a:p>
          </p:txBody>
        </p:sp>
        <p:grpSp>
          <p:nvGrpSpPr>
            <p:cNvPr id="66" name="Group 65">
              <a:extLst>
                <a:ext uri="{FF2B5EF4-FFF2-40B4-BE49-F238E27FC236}">
                  <a16:creationId xmlns:a16="http://schemas.microsoft.com/office/drawing/2014/main" id="{A3001DD5-DC29-D18C-B3B1-C934061AA975}"/>
                </a:ext>
              </a:extLst>
            </p:cNvPr>
            <p:cNvGrpSpPr/>
            <p:nvPr/>
          </p:nvGrpSpPr>
          <p:grpSpPr>
            <a:xfrm>
              <a:off x="668699" y="1946942"/>
              <a:ext cx="498763" cy="498763"/>
              <a:chOff x="5723654" y="2460126"/>
              <a:chExt cx="498763" cy="498763"/>
            </a:xfrm>
          </p:grpSpPr>
          <p:sp>
            <p:nvSpPr>
              <p:cNvPr id="68" name="Circle: Hollow 67">
                <a:extLst>
                  <a:ext uri="{FF2B5EF4-FFF2-40B4-BE49-F238E27FC236}">
                    <a16:creationId xmlns:a16="http://schemas.microsoft.com/office/drawing/2014/main" id="{084EC4FD-C9EF-700E-2E02-58C2266EA3E6}"/>
                  </a:ext>
                </a:extLst>
              </p:cNvPr>
              <p:cNvSpPr/>
              <p:nvPr/>
            </p:nvSpPr>
            <p:spPr>
              <a:xfrm>
                <a:off x="5723654" y="2460126"/>
                <a:ext cx="498763" cy="498763"/>
              </a:xfrm>
              <a:prstGeom prst="donut">
                <a:avLst>
                  <a:gd name="adj" fmla="val 10504"/>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69" name="Graphic 68" descr="Badge New with solid fill">
                <a:extLst>
                  <a:ext uri="{FF2B5EF4-FFF2-40B4-BE49-F238E27FC236}">
                    <a16:creationId xmlns:a16="http://schemas.microsoft.com/office/drawing/2014/main" id="{A0A660D8-A3D0-E91C-0213-2F8FBC856C7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84844" y="2521316"/>
                <a:ext cx="376382" cy="376382"/>
              </a:xfrm>
              <a:prstGeom prst="rect">
                <a:avLst/>
              </a:prstGeom>
            </p:spPr>
          </p:pic>
        </p:grpSp>
        <p:sp>
          <p:nvSpPr>
            <p:cNvPr id="67" name="TextBox 66">
              <a:extLst>
                <a:ext uri="{FF2B5EF4-FFF2-40B4-BE49-F238E27FC236}">
                  <a16:creationId xmlns:a16="http://schemas.microsoft.com/office/drawing/2014/main" id="{F0BC0C8B-A7B3-603A-CD18-BF08FE3ECA22}"/>
                </a:ext>
              </a:extLst>
            </p:cNvPr>
            <p:cNvSpPr txBox="1"/>
            <p:nvPr/>
          </p:nvSpPr>
          <p:spPr>
            <a:xfrm>
              <a:off x="1168986" y="2057824"/>
              <a:ext cx="4205061"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HƯỚNG TỚI TÍCH HỢP HỆ SINH THÁI TÀI CHÍNH</a:t>
              </a:r>
            </a:p>
          </p:txBody>
        </p:sp>
      </p:grpSp>
    </p:spTree>
    <p:extLst>
      <p:ext uri="{BB962C8B-B14F-4D97-AF65-F5344CB8AC3E}">
        <p14:creationId xmlns:p14="http://schemas.microsoft.com/office/powerpoint/2010/main" val="3226791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7"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anim calcmode="lin" valueType="num">
                                      <p:cBhvr>
                                        <p:cTn id="11" dur="1000" fill="hold"/>
                                        <p:tgtEl>
                                          <p:spTgt spid="15"/>
                                        </p:tgtEl>
                                        <p:attrNameLst>
                                          <p:attrName>ppt_x</p:attrName>
                                        </p:attrNameLst>
                                      </p:cBhvr>
                                      <p:tavLst>
                                        <p:tav tm="0">
                                          <p:val>
                                            <p:strVal val="#ppt_x"/>
                                          </p:val>
                                        </p:tav>
                                        <p:tav tm="100000">
                                          <p:val>
                                            <p:strVal val="#ppt_x"/>
                                          </p:val>
                                        </p:tav>
                                      </p:tavLst>
                                    </p:anim>
                                    <p:anim calcmode="lin" valueType="num">
                                      <p:cBhvr>
                                        <p:cTn id="12" dur="1000" fill="hold"/>
                                        <p:tgtEl>
                                          <p:spTgt spid="15"/>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1000"/>
                                        <p:tgtEl>
                                          <p:spTgt spid="46"/>
                                        </p:tgtEl>
                                      </p:cBhvr>
                                    </p:animEffect>
                                    <p:anim calcmode="lin" valueType="num">
                                      <p:cBhvr>
                                        <p:cTn id="16" dur="1000" fill="hold"/>
                                        <p:tgtEl>
                                          <p:spTgt spid="46"/>
                                        </p:tgtEl>
                                        <p:attrNameLst>
                                          <p:attrName>ppt_x</p:attrName>
                                        </p:attrNameLst>
                                      </p:cBhvr>
                                      <p:tavLst>
                                        <p:tav tm="0">
                                          <p:val>
                                            <p:strVal val="#ppt_x"/>
                                          </p:val>
                                        </p:tav>
                                        <p:tav tm="100000">
                                          <p:val>
                                            <p:strVal val="#ppt_x"/>
                                          </p:val>
                                        </p:tav>
                                      </p:tavLst>
                                    </p:anim>
                                    <p:anim calcmode="lin" valueType="num">
                                      <p:cBhvr>
                                        <p:cTn id="17" dur="1000" fill="hold"/>
                                        <p:tgtEl>
                                          <p:spTgt spid="46"/>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1000"/>
                                        <p:tgtEl>
                                          <p:spTgt spid="52"/>
                                        </p:tgtEl>
                                      </p:cBhvr>
                                    </p:animEffect>
                                    <p:anim calcmode="lin" valueType="num">
                                      <p:cBhvr>
                                        <p:cTn id="21" dur="1000" fill="hold"/>
                                        <p:tgtEl>
                                          <p:spTgt spid="52"/>
                                        </p:tgtEl>
                                        <p:attrNameLst>
                                          <p:attrName>ppt_x</p:attrName>
                                        </p:attrNameLst>
                                      </p:cBhvr>
                                      <p:tavLst>
                                        <p:tav tm="0">
                                          <p:val>
                                            <p:strVal val="#ppt_x"/>
                                          </p:val>
                                        </p:tav>
                                        <p:tav tm="100000">
                                          <p:val>
                                            <p:strVal val="#ppt_x"/>
                                          </p:val>
                                        </p:tav>
                                      </p:tavLst>
                                    </p:anim>
                                    <p:anim calcmode="lin" valueType="num">
                                      <p:cBhvr>
                                        <p:cTn id="22" dur="1000" fill="hold"/>
                                        <p:tgtEl>
                                          <p:spTgt spid="52"/>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fade">
                                      <p:cBhvr>
                                        <p:cTn id="25" dur="1000"/>
                                        <p:tgtEl>
                                          <p:spTgt spid="58"/>
                                        </p:tgtEl>
                                      </p:cBhvr>
                                    </p:animEffect>
                                    <p:anim calcmode="lin" valueType="num">
                                      <p:cBhvr>
                                        <p:cTn id="26" dur="1000" fill="hold"/>
                                        <p:tgtEl>
                                          <p:spTgt spid="58"/>
                                        </p:tgtEl>
                                        <p:attrNameLst>
                                          <p:attrName>ppt_x</p:attrName>
                                        </p:attrNameLst>
                                      </p:cBhvr>
                                      <p:tavLst>
                                        <p:tav tm="0">
                                          <p:val>
                                            <p:strVal val="#ppt_x"/>
                                          </p:val>
                                        </p:tav>
                                        <p:tav tm="100000">
                                          <p:val>
                                            <p:strVal val="#ppt_x"/>
                                          </p:val>
                                        </p:tav>
                                      </p:tavLst>
                                    </p:anim>
                                    <p:anim calcmode="lin" valueType="num">
                                      <p:cBhvr>
                                        <p:cTn id="27" dur="1000" fill="hold"/>
                                        <p:tgtEl>
                                          <p:spTgt spid="58"/>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fade">
                                      <p:cBhvr>
                                        <p:cTn id="30" dur="1000"/>
                                        <p:tgtEl>
                                          <p:spTgt spid="64"/>
                                        </p:tgtEl>
                                      </p:cBhvr>
                                    </p:animEffect>
                                    <p:anim calcmode="lin" valueType="num">
                                      <p:cBhvr>
                                        <p:cTn id="31" dur="1000" fill="hold"/>
                                        <p:tgtEl>
                                          <p:spTgt spid="64"/>
                                        </p:tgtEl>
                                        <p:attrNameLst>
                                          <p:attrName>ppt_x</p:attrName>
                                        </p:attrNameLst>
                                      </p:cBhvr>
                                      <p:tavLst>
                                        <p:tav tm="0">
                                          <p:val>
                                            <p:strVal val="#ppt_x"/>
                                          </p:val>
                                        </p:tav>
                                        <p:tav tm="100000">
                                          <p:val>
                                            <p:strVal val="#ppt_x"/>
                                          </p:val>
                                        </p:tav>
                                      </p:tavLst>
                                    </p:anim>
                                    <p:anim calcmode="lin" valueType="num">
                                      <p:cBhvr>
                                        <p:cTn id="32"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CE3934E-A80B-3C23-851B-B5F7B8B03C5C}"/>
              </a:ext>
            </a:extLst>
          </p:cNvPr>
          <p:cNvSpPr/>
          <p:nvPr/>
        </p:nvSpPr>
        <p:spPr>
          <a:xfrm>
            <a:off x="1545996" y="-230908"/>
            <a:ext cx="10646004" cy="1953490"/>
          </a:xfrm>
          <a:prstGeom prst="rect">
            <a:avLst/>
          </a:prstGeom>
          <a:gradFill flip="none" rotWithShape="1">
            <a:gsLst>
              <a:gs pos="38000">
                <a:srgbClr val="0066FF"/>
              </a:gs>
              <a:gs pos="100000">
                <a:srgbClr val="0070C0"/>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 name="Freeform: Shape 11">
            <a:extLst>
              <a:ext uri="{FF2B5EF4-FFF2-40B4-BE49-F238E27FC236}">
                <a16:creationId xmlns:a16="http://schemas.microsoft.com/office/drawing/2014/main" id="{7FFDBCF5-DB6D-C9A7-D33F-0F93718D048E}"/>
              </a:ext>
            </a:extLst>
          </p:cNvPr>
          <p:cNvSpPr/>
          <p:nvPr/>
        </p:nvSpPr>
        <p:spPr>
          <a:xfrm>
            <a:off x="-414520" y="-230908"/>
            <a:ext cx="3921031" cy="1953490"/>
          </a:xfrm>
          <a:custGeom>
            <a:avLst/>
            <a:gdLst>
              <a:gd name="csX0" fmla="*/ 0 w 2447172"/>
              <a:gd name="csY0" fmla="*/ 0 h 1219201"/>
              <a:gd name="csX1" fmla="*/ 2447172 w 2447172"/>
              <a:gd name="csY1" fmla="*/ 0 h 1219201"/>
              <a:gd name="csX2" fmla="*/ 2441087 w 2447172"/>
              <a:gd name="csY2" fmla="*/ 120510 h 1219201"/>
              <a:gd name="csX3" fmla="*/ 1223586 w 2447172"/>
              <a:gd name="csY3" fmla="*/ 1219201 h 1219201"/>
              <a:gd name="csX4" fmla="*/ 6085 w 2447172"/>
              <a:gd name="csY4" fmla="*/ 120510 h 1219201"/>
              <a:gd name="csX5" fmla="*/ 0 w 2447172"/>
              <a:gd name="csY5" fmla="*/ 0 h 1219201"/>
            </a:gdLst>
            <a:ahLst/>
            <a:cxnLst>
              <a:cxn ang="0">
                <a:pos x="csX0" y="csY0"/>
              </a:cxn>
              <a:cxn ang="0">
                <a:pos x="csX1" y="csY1"/>
              </a:cxn>
              <a:cxn ang="0">
                <a:pos x="csX2" y="csY2"/>
              </a:cxn>
              <a:cxn ang="0">
                <a:pos x="csX3" y="csY3"/>
              </a:cxn>
              <a:cxn ang="0">
                <a:pos x="csX4" y="csY4"/>
              </a:cxn>
              <a:cxn ang="0">
                <a:pos x="csX5" y="csY5"/>
              </a:cxn>
            </a:cxnLst>
            <a:rect l="l" t="t" r="r" b="b"/>
            <a:pathLst>
              <a:path w="2447172" h="1219201">
                <a:moveTo>
                  <a:pt x="0" y="0"/>
                </a:moveTo>
                <a:lnTo>
                  <a:pt x="2447172" y="0"/>
                </a:lnTo>
                <a:lnTo>
                  <a:pt x="2441087" y="120510"/>
                </a:lnTo>
                <a:cubicBezTo>
                  <a:pt x="2378415" y="737629"/>
                  <a:pt x="1857240" y="1219201"/>
                  <a:pt x="1223586" y="1219201"/>
                </a:cubicBezTo>
                <a:cubicBezTo>
                  <a:pt x="589933" y="1219201"/>
                  <a:pt x="68757" y="737629"/>
                  <a:pt x="6085" y="120510"/>
                </a:cubicBez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0" name="Freeform: Shape 9">
            <a:extLst>
              <a:ext uri="{FF2B5EF4-FFF2-40B4-BE49-F238E27FC236}">
                <a16:creationId xmlns:a16="http://schemas.microsoft.com/office/drawing/2014/main" id="{C4C06688-DE33-3C73-F1A5-FA0372831B60}"/>
              </a:ext>
            </a:extLst>
          </p:cNvPr>
          <p:cNvSpPr/>
          <p:nvPr/>
        </p:nvSpPr>
        <p:spPr>
          <a:xfrm>
            <a:off x="-578286" y="-327890"/>
            <a:ext cx="3921031" cy="1953490"/>
          </a:xfrm>
          <a:custGeom>
            <a:avLst/>
            <a:gdLst>
              <a:gd name="csX0" fmla="*/ 0 w 2447172"/>
              <a:gd name="csY0" fmla="*/ 0 h 1219201"/>
              <a:gd name="csX1" fmla="*/ 2447172 w 2447172"/>
              <a:gd name="csY1" fmla="*/ 0 h 1219201"/>
              <a:gd name="csX2" fmla="*/ 2441087 w 2447172"/>
              <a:gd name="csY2" fmla="*/ 120510 h 1219201"/>
              <a:gd name="csX3" fmla="*/ 1223586 w 2447172"/>
              <a:gd name="csY3" fmla="*/ 1219201 h 1219201"/>
              <a:gd name="csX4" fmla="*/ 6085 w 2447172"/>
              <a:gd name="csY4" fmla="*/ 120510 h 1219201"/>
              <a:gd name="csX5" fmla="*/ 0 w 2447172"/>
              <a:gd name="csY5" fmla="*/ 0 h 1219201"/>
            </a:gdLst>
            <a:ahLst/>
            <a:cxnLst>
              <a:cxn ang="0">
                <a:pos x="csX0" y="csY0"/>
              </a:cxn>
              <a:cxn ang="0">
                <a:pos x="csX1" y="csY1"/>
              </a:cxn>
              <a:cxn ang="0">
                <a:pos x="csX2" y="csY2"/>
              </a:cxn>
              <a:cxn ang="0">
                <a:pos x="csX3" y="csY3"/>
              </a:cxn>
              <a:cxn ang="0">
                <a:pos x="csX4" y="csY4"/>
              </a:cxn>
              <a:cxn ang="0">
                <a:pos x="csX5" y="csY5"/>
              </a:cxn>
            </a:cxnLst>
            <a:rect l="l" t="t" r="r" b="b"/>
            <a:pathLst>
              <a:path w="2447172" h="1219201">
                <a:moveTo>
                  <a:pt x="0" y="0"/>
                </a:moveTo>
                <a:lnTo>
                  <a:pt x="2447172" y="0"/>
                </a:lnTo>
                <a:lnTo>
                  <a:pt x="2441087" y="120510"/>
                </a:lnTo>
                <a:cubicBezTo>
                  <a:pt x="2378415" y="737629"/>
                  <a:pt x="1857240" y="1219201"/>
                  <a:pt x="1223586" y="1219201"/>
                </a:cubicBezTo>
                <a:cubicBezTo>
                  <a:pt x="589933" y="1219201"/>
                  <a:pt x="68757" y="737629"/>
                  <a:pt x="6085" y="120510"/>
                </a:cubicBezTo>
                <a:lnTo>
                  <a:pt x="0"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6" name="Freeform: Shape 5">
            <a:extLst>
              <a:ext uri="{FF2B5EF4-FFF2-40B4-BE49-F238E27FC236}">
                <a16:creationId xmlns:a16="http://schemas.microsoft.com/office/drawing/2014/main" id="{E2B1AE51-72AD-7E53-28CC-D26B61CC7C84}"/>
              </a:ext>
            </a:extLst>
          </p:cNvPr>
          <p:cNvSpPr/>
          <p:nvPr/>
        </p:nvSpPr>
        <p:spPr>
          <a:xfrm>
            <a:off x="-230676" y="-230908"/>
            <a:ext cx="3225812" cy="1607126"/>
          </a:xfrm>
          <a:custGeom>
            <a:avLst/>
            <a:gdLst>
              <a:gd name="csX0" fmla="*/ 0 w 2447172"/>
              <a:gd name="csY0" fmla="*/ 0 h 1219201"/>
              <a:gd name="csX1" fmla="*/ 2447172 w 2447172"/>
              <a:gd name="csY1" fmla="*/ 0 h 1219201"/>
              <a:gd name="csX2" fmla="*/ 2441087 w 2447172"/>
              <a:gd name="csY2" fmla="*/ 120510 h 1219201"/>
              <a:gd name="csX3" fmla="*/ 1223586 w 2447172"/>
              <a:gd name="csY3" fmla="*/ 1219201 h 1219201"/>
              <a:gd name="csX4" fmla="*/ 6085 w 2447172"/>
              <a:gd name="csY4" fmla="*/ 120510 h 1219201"/>
              <a:gd name="csX5" fmla="*/ 0 w 2447172"/>
              <a:gd name="csY5" fmla="*/ 0 h 1219201"/>
            </a:gdLst>
            <a:ahLst/>
            <a:cxnLst>
              <a:cxn ang="0">
                <a:pos x="csX0" y="csY0"/>
              </a:cxn>
              <a:cxn ang="0">
                <a:pos x="csX1" y="csY1"/>
              </a:cxn>
              <a:cxn ang="0">
                <a:pos x="csX2" y="csY2"/>
              </a:cxn>
              <a:cxn ang="0">
                <a:pos x="csX3" y="csY3"/>
              </a:cxn>
              <a:cxn ang="0">
                <a:pos x="csX4" y="csY4"/>
              </a:cxn>
              <a:cxn ang="0">
                <a:pos x="csX5" y="csY5"/>
              </a:cxn>
            </a:cxnLst>
            <a:rect l="l" t="t" r="r" b="b"/>
            <a:pathLst>
              <a:path w="2447172" h="1219201">
                <a:moveTo>
                  <a:pt x="0" y="0"/>
                </a:moveTo>
                <a:lnTo>
                  <a:pt x="2447172" y="0"/>
                </a:lnTo>
                <a:lnTo>
                  <a:pt x="2441087" y="120510"/>
                </a:lnTo>
                <a:cubicBezTo>
                  <a:pt x="2378415" y="737629"/>
                  <a:pt x="1857240" y="1219201"/>
                  <a:pt x="1223586" y="1219201"/>
                </a:cubicBezTo>
                <a:cubicBezTo>
                  <a:pt x="589933" y="1219201"/>
                  <a:pt x="68757" y="737629"/>
                  <a:pt x="6085" y="120510"/>
                </a:cubicBezTo>
                <a:lnTo>
                  <a:pt x="0" y="0"/>
                </a:ln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38" name="TextBox 37">
            <a:extLst>
              <a:ext uri="{FF2B5EF4-FFF2-40B4-BE49-F238E27FC236}">
                <a16:creationId xmlns:a16="http://schemas.microsoft.com/office/drawing/2014/main" id="{317D0877-E3E4-8DCB-E74B-3F7141C68515}"/>
              </a:ext>
            </a:extLst>
          </p:cNvPr>
          <p:cNvSpPr txBox="1"/>
          <p:nvPr/>
        </p:nvSpPr>
        <p:spPr>
          <a:xfrm>
            <a:off x="3897295" y="1123113"/>
            <a:ext cx="7423149" cy="461665"/>
          </a:xfrm>
          <a:prstGeom prst="rect">
            <a:avLst/>
          </a:prstGeom>
          <a:noFill/>
        </p:spPr>
        <p:txBody>
          <a:bodyPr wrap="square" rtlCol="0">
            <a:spAutoFit/>
          </a:bodyPr>
          <a:lstStyle/>
          <a:p>
            <a:r>
              <a:rPr lang="vi-VN" sz="1200" b="1" dirty="0">
                <a:solidFill>
                  <a:schemeClr val="bg1"/>
                </a:solidFill>
                <a:latin typeface="Roboto" pitchFamily="2" charset="0"/>
                <a:ea typeface="Roboto" pitchFamily="2" charset="0"/>
              </a:rPr>
              <a:t>Mobile-ID</a:t>
            </a:r>
            <a:r>
              <a:rPr lang="vi-VN" sz="1200" dirty="0">
                <a:solidFill>
                  <a:schemeClr val="bg1"/>
                </a:solidFill>
                <a:latin typeface="Roboto" pitchFamily="2" charset="0"/>
                <a:ea typeface="Roboto" pitchFamily="2" charset="0"/>
              </a:rPr>
              <a:t> hướng đến giải quyết bài toán vượt ra ngoài ký số đơn thuần — quản lý toàn bộ vòng đời tin cậy số, từ định danh, xác thực, ký số đến bằng chứng, lưu trữ và kiểm toán</a:t>
            </a:r>
          </a:p>
        </p:txBody>
      </p:sp>
      <p:sp>
        <p:nvSpPr>
          <p:cNvPr id="5" name="Freeform: Shape 4">
            <a:extLst>
              <a:ext uri="{FF2B5EF4-FFF2-40B4-BE49-F238E27FC236}">
                <a16:creationId xmlns:a16="http://schemas.microsoft.com/office/drawing/2014/main" id="{E06248D4-E8A1-0A70-7504-870EC4057EF5}"/>
              </a:ext>
            </a:extLst>
          </p:cNvPr>
          <p:cNvSpPr/>
          <p:nvPr/>
        </p:nvSpPr>
        <p:spPr>
          <a:xfrm>
            <a:off x="-150552" y="-259746"/>
            <a:ext cx="3025727" cy="1507442"/>
          </a:xfrm>
          <a:custGeom>
            <a:avLst/>
            <a:gdLst>
              <a:gd name="csX0" fmla="*/ 0 w 2447172"/>
              <a:gd name="csY0" fmla="*/ 0 h 1219201"/>
              <a:gd name="csX1" fmla="*/ 2447172 w 2447172"/>
              <a:gd name="csY1" fmla="*/ 0 h 1219201"/>
              <a:gd name="csX2" fmla="*/ 2441087 w 2447172"/>
              <a:gd name="csY2" fmla="*/ 120510 h 1219201"/>
              <a:gd name="csX3" fmla="*/ 1223586 w 2447172"/>
              <a:gd name="csY3" fmla="*/ 1219201 h 1219201"/>
              <a:gd name="csX4" fmla="*/ 6085 w 2447172"/>
              <a:gd name="csY4" fmla="*/ 120510 h 1219201"/>
              <a:gd name="csX5" fmla="*/ 0 w 2447172"/>
              <a:gd name="csY5" fmla="*/ 0 h 1219201"/>
            </a:gdLst>
            <a:ahLst/>
            <a:cxnLst>
              <a:cxn ang="0">
                <a:pos x="csX0" y="csY0"/>
              </a:cxn>
              <a:cxn ang="0">
                <a:pos x="csX1" y="csY1"/>
              </a:cxn>
              <a:cxn ang="0">
                <a:pos x="csX2" y="csY2"/>
              </a:cxn>
              <a:cxn ang="0">
                <a:pos x="csX3" y="csY3"/>
              </a:cxn>
              <a:cxn ang="0">
                <a:pos x="csX4" y="csY4"/>
              </a:cxn>
              <a:cxn ang="0">
                <a:pos x="csX5" y="csY5"/>
              </a:cxn>
            </a:cxnLst>
            <a:rect l="l" t="t" r="r" b="b"/>
            <a:pathLst>
              <a:path w="2447172" h="1219201">
                <a:moveTo>
                  <a:pt x="0" y="0"/>
                </a:moveTo>
                <a:lnTo>
                  <a:pt x="2447172" y="0"/>
                </a:lnTo>
                <a:lnTo>
                  <a:pt x="2441087" y="120510"/>
                </a:lnTo>
                <a:cubicBezTo>
                  <a:pt x="2378415" y="737629"/>
                  <a:pt x="1857240" y="1219201"/>
                  <a:pt x="1223586" y="1219201"/>
                </a:cubicBezTo>
                <a:cubicBezTo>
                  <a:pt x="589933" y="1219201"/>
                  <a:pt x="68757" y="737629"/>
                  <a:pt x="6085" y="120510"/>
                </a:cubicBez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8" name="TextBox 17">
            <a:extLst>
              <a:ext uri="{FF2B5EF4-FFF2-40B4-BE49-F238E27FC236}">
                <a16:creationId xmlns:a16="http://schemas.microsoft.com/office/drawing/2014/main" id="{2F7AF94F-53A3-2D79-D72A-8AE1839EA319}"/>
              </a:ext>
            </a:extLst>
          </p:cNvPr>
          <p:cNvSpPr txBox="1"/>
          <p:nvPr/>
        </p:nvSpPr>
        <p:spPr>
          <a:xfrm>
            <a:off x="3870173" y="84499"/>
            <a:ext cx="6973623" cy="1077218"/>
          </a:xfrm>
          <a:prstGeom prst="rect">
            <a:avLst/>
          </a:prstGeom>
          <a:noFill/>
        </p:spPr>
        <p:txBody>
          <a:bodyPr wrap="square" rtlCol="0">
            <a:spAutoFit/>
          </a:bodyPr>
          <a:lstStyle/>
          <a:p>
            <a:r>
              <a:rPr lang="en-US" sz="3200" b="1" dirty="0">
                <a:solidFill>
                  <a:schemeClr val="bg1"/>
                </a:solidFill>
                <a:latin typeface="+mj-lt"/>
              </a:rPr>
              <a:t>NỀN TẢNG TIN CẬY SỐ TOÀN DIỆN CHO GIAO DỊCH TÀI CHÍNH</a:t>
            </a:r>
            <a:endParaRPr lang="vi-VN" sz="3200" b="1" dirty="0">
              <a:solidFill>
                <a:schemeClr val="bg1"/>
              </a:solidFill>
              <a:latin typeface="+mj-lt"/>
            </a:endParaRPr>
          </a:p>
        </p:txBody>
      </p:sp>
      <p:pic>
        <p:nvPicPr>
          <p:cNvPr id="35" name="Picture 34">
            <a:extLst>
              <a:ext uri="{FF2B5EF4-FFF2-40B4-BE49-F238E27FC236}">
                <a16:creationId xmlns:a16="http://schemas.microsoft.com/office/drawing/2014/main" id="{7C3FDFD6-419A-2269-D279-78E0D1254DB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71824" y="-351606"/>
            <a:ext cx="2678783" cy="1340730"/>
          </a:xfrm>
          <a:prstGeom prst="rect">
            <a:avLst/>
          </a:prstGeom>
        </p:spPr>
      </p:pic>
      <p:grpSp>
        <p:nvGrpSpPr>
          <p:cNvPr id="2" name="Group 1">
            <a:extLst>
              <a:ext uri="{FF2B5EF4-FFF2-40B4-BE49-F238E27FC236}">
                <a16:creationId xmlns:a16="http://schemas.microsoft.com/office/drawing/2014/main" id="{E4ABB5C6-317C-C164-FD78-2921FDD4B6E0}"/>
              </a:ext>
            </a:extLst>
          </p:cNvPr>
          <p:cNvGrpSpPr/>
          <p:nvPr/>
        </p:nvGrpSpPr>
        <p:grpSpPr>
          <a:xfrm>
            <a:off x="251613" y="2126229"/>
            <a:ext cx="2196446" cy="2331462"/>
            <a:chOff x="798690" y="1810770"/>
            <a:chExt cx="2196446" cy="2331462"/>
          </a:xfrm>
          <a:effectLst>
            <a:outerShdw blurRad="76200" dist="12700" dir="8100000" sy="-23000" kx="800400" algn="br" rotWithShape="0">
              <a:prstClr val="black">
                <a:alpha val="20000"/>
              </a:prstClr>
            </a:outerShdw>
          </a:effectLst>
        </p:grpSpPr>
        <p:sp>
          <p:nvSpPr>
            <p:cNvPr id="4" name="Oval 3">
              <a:extLst>
                <a:ext uri="{FF2B5EF4-FFF2-40B4-BE49-F238E27FC236}">
                  <a16:creationId xmlns:a16="http://schemas.microsoft.com/office/drawing/2014/main" id="{6BD07813-6495-D375-96C3-DA9E33DE3B60}"/>
                </a:ext>
              </a:extLst>
            </p:cNvPr>
            <p:cNvSpPr/>
            <p:nvPr/>
          </p:nvSpPr>
          <p:spPr>
            <a:xfrm>
              <a:off x="1413318" y="1810770"/>
              <a:ext cx="967190" cy="967190"/>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Rectangle: Rounded Corners 13">
              <a:extLst>
                <a:ext uri="{FF2B5EF4-FFF2-40B4-BE49-F238E27FC236}">
                  <a16:creationId xmlns:a16="http://schemas.microsoft.com/office/drawing/2014/main" id="{8C2A8E3B-D8FF-4018-BE98-3C38C0048BBD}"/>
                </a:ext>
              </a:extLst>
            </p:cNvPr>
            <p:cNvSpPr/>
            <p:nvPr/>
          </p:nvSpPr>
          <p:spPr>
            <a:xfrm>
              <a:off x="798690" y="2485962"/>
              <a:ext cx="2196446" cy="1656270"/>
            </a:xfrm>
            <a:prstGeom prst="roundRect">
              <a:avLst/>
            </a:prstGeom>
            <a:gradFill flip="none" rotWithShape="1">
              <a:gsLst>
                <a:gs pos="38000">
                  <a:srgbClr val="0066FF"/>
                </a:gs>
                <a:gs pos="100000">
                  <a:srgbClr val="0070C0"/>
                </a:gs>
              </a:gsLst>
              <a:lin ang="5400000" scaled="1"/>
              <a:tileRect/>
            </a:gra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Oval 6">
              <a:extLst>
                <a:ext uri="{FF2B5EF4-FFF2-40B4-BE49-F238E27FC236}">
                  <a16:creationId xmlns:a16="http://schemas.microsoft.com/office/drawing/2014/main" id="{EEAEF4C9-280D-0ABB-646C-17A8398DC7AC}"/>
                </a:ext>
              </a:extLst>
            </p:cNvPr>
            <p:cNvSpPr/>
            <p:nvPr/>
          </p:nvSpPr>
          <p:spPr>
            <a:xfrm>
              <a:off x="1619135" y="2061456"/>
              <a:ext cx="555557" cy="55555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46" name="Group 45">
              <a:extLst>
                <a:ext uri="{FF2B5EF4-FFF2-40B4-BE49-F238E27FC236}">
                  <a16:creationId xmlns:a16="http://schemas.microsoft.com/office/drawing/2014/main" id="{1FDF504A-F9E3-3FE1-4DC2-B5F6FF1238E0}"/>
                </a:ext>
              </a:extLst>
            </p:cNvPr>
            <p:cNvGrpSpPr/>
            <p:nvPr/>
          </p:nvGrpSpPr>
          <p:grpSpPr>
            <a:xfrm>
              <a:off x="889314" y="2785670"/>
              <a:ext cx="2015198" cy="1005695"/>
              <a:chOff x="870979" y="2785670"/>
              <a:chExt cx="2015198" cy="1005695"/>
            </a:xfrm>
          </p:grpSpPr>
          <p:sp>
            <p:nvSpPr>
              <p:cNvPr id="3" name="TextBox 2">
                <a:extLst>
                  <a:ext uri="{FF2B5EF4-FFF2-40B4-BE49-F238E27FC236}">
                    <a16:creationId xmlns:a16="http://schemas.microsoft.com/office/drawing/2014/main" id="{075BAB7E-0851-EB67-96C1-AEA8523A3C68}"/>
                  </a:ext>
                </a:extLst>
              </p:cNvPr>
              <p:cNvSpPr txBox="1"/>
              <p:nvPr/>
            </p:nvSpPr>
            <p:spPr>
              <a:xfrm>
                <a:off x="870979" y="3329700"/>
                <a:ext cx="2015198" cy="461665"/>
              </a:xfrm>
              <a:prstGeom prst="rect">
                <a:avLst/>
              </a:prstGeom>
              <a:noFill/>
            </p:spPr>
            <p:txBody>
              <a:bodyPr wrap="square" rtlCol="0">
                <a:spAutoFit/>
              </a:bodyPr>
              <a:lstStyle/>
              <a:p>
                <a:pPr algn="ctr"/>
                <a:r>
                  <a:rPr lang="en-US" sz="1200" dirty="0" err="1">
                    <a:solidFill>
                      <a:schemeClr val="bg1"/>
                    </a:solidFill>
                    <a:latin typeface="Roboto" pitchFamily="2" charset="0"/>
                    <a:ea typeface="Roboto" pitchFamily="2" charset="0"/>
                  </a:rPr>
                  <a:t>VNeID</a:t>
                </a:r>
                <a:r>
                  <a:rPr lang="en-US" sz="1200" dirty="0">
                    <a:solidFill>
                      <a:schemeClr val="bg1"/>
                    </a:solidFill>
                    <a:latin typeface="Roboto" pitchFamily="2" charset="0"/>
                    <a:ea typeface="Roboto" pitchFamily="2" charset="0"/>
                  </a:rPr>
                  <a:t> | </a:t>
                </a:r>
                <a:r>
                  <a:rPr lang="en-US" sz="1200" dirty="0" err="1">
                    <a:solidFill>
                      <a:schemeClr val="bg1"/>
                    </a:solidFill>
                    <a:latin typeface="Roboto" pitchFamily="2" charset="0"/>
                    <a:ea typeface="Roboto" pitchFamily="2" charset="0"/>
                  </a:rPr>
                  <a:t>eKYC</a:t>
                </a:r>
                <a:r>
                  <a:rPr lang="en-US" sz="1200" dirty="0">
                    <a:solidFill>
                      <a:schemeClr val="bg1"/>
                    </a:solidFill>
                    <a:latin typeface="Roboto" pitchFamily="2" charset="0"/>
                    <a:ea typeface="Roboto" pitchFamily="2" charset="0"/>
                  </a:rPr>
                  <a:t> | </a:t>
                </a:r>
                <a:r>
                  <a:rPr lang="en-US" sz="1200" dirty="0" err="1">
                    <a:solidFill>
                      <a:schemeClr val="bg1"/>
                    </a:solidFill>
                    <a:latin typeface="Roboto" pitchFamily="2" charset="0"/>
                    <a:ea typeface="Roboto" pitchFamily="2" charset="0"/>
                  </a:rPr>
                  <a:t>FIDO2</a:t>
                </a:r>
                <a:br>
                  <a:rPr lang="en-US" sz="1200" dirty="0">
                    <a:solidFill>
                      <a:schemeClr val="bg1"/>
                    </a:solidFill>
                    <a:latin typeface="Roboto" pitchFamily="2" charset="0"/>
                    <a:ea typeface="Roboto" pitchFamily="2" charset="0"/>
                  </a:rPr>
                </a:br>
                <a:r>
                  <a:rPr lang="en-US" sz="1200" dirty="0">
                    <a:solidFill>
                      <a:schemeClr val="bg1"/>
                    </a:solidFill>
                    <a:latin typeface="Roboto" pitchFamily="2" charset="0"/>
                    <a:ea typeface="Roboto" pitchFamily="2" charset="0"/>
                  </a:rPr>
                  <a:t>Xác thực đa yếu tố</a:t>
                </a:r>
                <a:endParaRPr lang="vi-VN" sz="1200" dirty="0">
                  <a:solidFill>
                    <a:schemeClr val="bg1"/>
                  </a:solidFill>
                  <a:latin typeface="Roboto" pitchFamily="2" charset="0"/>
                  <a:ea typeface="Roboto" pitchFamily="2" charset="0"/>
                </a:endParaRPr>
              </a:p>
            </p:txBody>
          </p:sp>
          <p:sp>
            <p:nvSpPr>
              <p:cNvPr id="39" name="TextBox 38">
                <a:extLst>
                  <a:ext uri="{FF2B5EF4-FFF2-40B4-BE49-F238E27FC236}">
                    <a16:creationId xmlns:a16="http://schemas.microsoft.com/office/drawing/2014/main" id="{410AEF4A-B1B9-E89D-A540-3AB279BB0BC1}"/>
                  </a:ext>
                </a:extLst>
              </p:cNvPr>
              <p:cNvSpPr txBox="1"/>
              <p:nvPr/>
            </p:nvSpPr>
            <p:spPr>
              <a:xfrm>
                <a:off x="888764" y="2785670"/>
                <a:ext cx="1979628" cy="461665"/>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ĐỊNH DANH &amp; </a:t>
                </a:r>
              </a:p>
              <a:p>
                <a:pPr algn="ctr"/>
                <a:r>
                  <a:rPr lang="vi-VN" sz="1200" b="1" dirty="0">
                    <a:solidFill>
                      <a:schemeClr val="bg1"/>
                    </a:solidFill>
                    <a:latin typeface="Roboto" pitchFamily="2" charset="0"/>
                    <a:ea typeface="Roboto" pitchFamily="2" charset="0"/>
                  </a:rPr>
                  <a:t>XÁC THỰC GIAO DỊCH</a:t>
                </a:r>
              </a:p>
            </p:txBody>
          </p:sp>
        </p:grpSp>
        <p:pic>
          <p:nvPicPr>
            <p:cNvPr id="41" name="Graphic 40" descr="Users with solid fill">
              <a:extLst>
                <a:ext uri="{FF2B5EF4-FFF2-40B4-BE49-F238E27FC236}">
                  <a16:creationId xmlns:a16="http://schemas.microsoft.com/office/drawing/2014/main" id="{DE2C4B0F-1067-60F5-6007-9BE8A32B883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41760" y="2061456"/>
              <a:ext cx="510306" cy="510306"/>
            </a:xfrm>
            <a:prstGeom prst="rect">
              <a:avLst/>
            </a:prstGeom>
          </p:spPr>
        </p:pic>
      </p:grpSp>
      <p:grpSp>
        <p:nvGrpSpPr>
          <p:cNvPr id="8" name="Group 7">
            <a:extLst>
              <a:ext uri="{FF2B5EF4-FFF2-40B4-BE49-F238E27FC236}">
                <a16:creationId xmlns:a16="http://schemas.microsoft.com/office/drawing/2014/main" id="{62EDEF66-90E7-240D-760A-238136D4C159}"/>
              </a:ext>
            </a:extLst>
          </p:cNvPr>
          <p:cNvGrpSpPr/>
          <p:nvPr/>
        </p:nvGrpSpPr>
        <p:grpSpPr>
          <a:xfrm>
            <a:off x="2625103" y="2126229"/>
            <a:ext cx="2196446" cy="2331462"/>
            <a:chOff x="2810551" y="2052650"/>
            <a:chExt cx="2196446" cy="2331462"/>
          </a:xfrm>
          <a:effectLst>
            <a:outerShdw blurRad="76200" dist="12700" dir="8100000" sy="-23000" kx="800400" algn="br" rotWithShape="0">
              <a:prstClr val="black">
                <a:alpha val="20000"/>
              </a:prstClr>
            </a:outerShdw>
          </a:effectLst>
        </p:grpSpPr>
        <p:sp>
          <p:nvSpPr>
            <p:cNvPr id="43" name="Oval 42">
              <a:extLst>
                <a:ext uri="{FF2B5EF4-FFF2-40B4-BE49-F238E27FC236}">
                  <a16:creationId xmlns:a16="http://schemas.microsoft.com/office/drawing/2014/main" id="{C145FBE8-0BC5-EF1E-6D1D-F290C535CA5F}"/>
                </a:ext>
              </a:extLst>
            </p:cNvPr>
            <p:cNvSpPr/>
            <p:nvPr/>
          </p:nvSpPr>
          <p:spPr>
            <a:xfrm>
              <a:off x="3425179" y="2052650"/>
              <a:ext cx="967190" cy="967190"/>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4" name="Rectangle: Rounded Corners 43">
              <a:extLst>
                <a:ext uri="{FF2B5EF4-FFF2-40B4-BE49-F238E27FC236}">
                  <a16:creationId xmlns:a16="http://schemas.microsoft.com/office/drawing/2014/main" id="{7E522902-2B1F-4ABC-166E-31D589919816}"/>
                </a:ext>
              </a:extLst>
            </p:cNvPr>
            <p:cNvSpPr/>
            <p:nvPr/>
          </p:nvSpPr>
          <p:spPr>
            <a:xfrm>
              <a:off x="2810551" y="2727842"/>
              <a:ext cx="2196446" cy="1656270"/>
            </a:xfrm>
            <a:prstGeom prst="roundRect">
              <a:avLst/>
            </a:prstGeom>
            <a:gradFill flip="none" rotWithShape="1">
              <a:gsLst>
                <a:gs pos="38000">
                  <a:srgbClr val="0066FF"/>
                </a:gs>
                <a:gs pos="100000">
                  <a:srgbClr val="0070C0"/>
                </a:gs>
              </a:gsLst>
              <a:lin ang="5400000" scaled="1"/>
              <a:tileRect/>
            </a:gra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5" name="Oval 44">
              <a:extLst>
                <a:ext uri="{FF2B5EF4-FFF2-40B4-BE49-F238E27FC236}">
                  <a16:creationId xmlns:a16="http://schemas.microsoft.com/office/drawing/2014/main" id="{CFC746BB-D848-0A06-5285-0E1267FB3EAA}"/>
                </a:ext>
              </a:extLst>
            </p:cNvPr>
            <p:cNvSpPr/>
            <p:nvPr/>
          </p:nvSpPr>
          <p:spPr>
            <a:xfrm>
              <a:off x="3630996" y="2289135"/>
              <a:ext cx="555557" cy="55555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9" name="TextBox 48">
              <a:extLst>
                <a:ext uri="{FF2B5EF4-FFF2-40B4-BE49-F238E27FC236}">
                  <a16:creationId xmlns:a16="http://schemas.microsoft.com/office/drawing/2014/main" id="{8463FE75-EA3C-55DC-7026-5C3C21EE49F3}"/>
                </a:ext>
              </a:extLst>
            </p:cNvPr>
            <p:cNvSpPr txBox="1"/>
            <p:nvPr/>
          </p:nvSpPr>
          <p:spPr>
            <a:xfrm>
              <a:off x="2901175" y="3479246"/>
              <a:ext cx="2015198" cy="646331"/>
            </a:xfrm>
            <a:prstGeom prst="rect">
              <a:avLst/>
            </a:prstGeom>
            <a:noFill/>
          </p:spPr>
          <p:txBody>
            <a:bodyPr wrap="square" rtlCol="0">
              <a:spAutoFit/>
            </a:bodyPr>
            <a:lstStyle/>
            <a:p>
              <a:pPr algn="ctr"/>
              <a:r>
                <a:rPr lang="en-US" sz="1200" dirty="0">
                  <a:solidFill>
                    <a:schemeClr val="bg1"/>
                  </a:solidFill>
                  <a:latin typeface="Roboto" pitchFamily="2" charset="0"/>
                  <a:ea typeface="Roboto" pitchFamily="2" charset="0"/>
                </a:rPr>
                <a:t>RS-HUB | Multi-CA</a:t>
              </a:r>
              <a:br>
                <a:rPr lang="en-US" sz="1200" dirty="0">
                  <a:solidFill>
                    <a:schemeClr val="bg1"/>
                  </a:solidFill>
                  <a:latin typeface="Roboto" pitchFamily="2" charset="0"/>
                  <a:ea typeface="Roboto" pitchFamily="2" charset="0"/>
                </a:rPr>
              </a:br>
              <a:r>
                <a:rPr lang="en-US" sz="1200" dirty="0">
                  <a:solidFill>
                    <a:schemeClr val="bg1"/>
                  </a:solidFill>
                  <a:latin typeface="Roboto" pitchFamily="2" charset="0"/>
                  <a:ea typeface="Roboto" pitchFamily="2" charset="0"/>
                </a:rPr>
                <a:t>RSS / </a:t>
              </a:r>
              <a:r>
                <a:rPr lang="en-US" sz="1200" dirty="0" err="1">
                  <a:solidFill>
                    <a:schemeClr val="bg1"/>
                  </a:solidFill>
                  <a:latin typeface="Roboto" pitchFamily="2" charset="0"/>
                  <a:ea typeface="Roboto" pitchFamily="2" charset="0"/>
                </a:rPr>
                <a:t>HSM</a:t>
              </a:r>
              <a:br>
                <a:rPr lang="en-US" sz="1200" dirty="0">
                  <a:solidFill>
                    <a:schemeClr val="bg1"/>
                  </a:solidFill>
                  <a:latin typeface="Roboto" pitchFamily="2" charset="0"/>
                  <a:ea typeface="Roboto" pitchFamily="2" charset="0"/>
                </a:rPr>
              </a:br>
              <a:r>
                <a:rPr lang="en-US" sz="1200" dirty="0" err="1">
                  <a:solidFill>
                    <a:schemeClr val="bg1"/>
                  </a:solidFill>
                  <a:latin typeface="Roboto" pitchFamily="2" charset="0"/>
                  <a:ea typeface="Roboto" pitchFamily="2" charset="0"/>
                </a:rPr>
                <a:t>eSeal</a:t>
              </a:r>
              <a:endParaRPr lang="vi-VN" sz="1200" dirty="0">
                <a:solidFill>
                  <a:schemeClr val="bg1"/>
                </a:solidFill>
                <a:latin typeface="Roboto" pitchFamily="2" charset="0"/>
                <a:ea typeface="Roboto" pitchFamily="2" charset="0"/>
              </a:endParaRPr>
            </a:p>
          </p:txBody>
        </p:sp>
        <p:sp>
          <p:nvSpPr>
            <p:cNvPr id="51" name="TextBox 50">
              <a:extLst>
                <a:ext uri="{FF2B5EF4-FFF2-40B4-BE49-F238E27FC236}">
                  <a16:creationId xmlns:a16="http://schemas.microsoft.com/office/drawing/2014/main" id="{C78F8888-CB6E-3832-7268-4AE967502EB3}"/>
                </a:ext>
              </a:extLst>
            </p:cNvPr>
            <p:cNvSpPr txBox="1"/>
            <p:nvPr/>
          </p:nvSpPr>
          <p:spPr>
            <a:xfrm>
              <a:off x="2918960" y="3047548"/>
              <a:ext cx="1979628" cy="276999"/>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ĐIỀU PHỐI KÝ SỐ</a:t>
              </a:r>
            </a:p>
          </p:txBody>
        </p:sp>
        <p:pic>
          <p:nvPicPr>
            <p:cNvPr id="53" name="Graphic 52" descr="Signature with solid fill">
              <a:extLst>
                <a:ext uri="{FF2B5EF4-FFF2-40B4-BE49-F238E27FC236}">
                  <a16:creationId xmlns:a16="http://schemas.microsoft.com/office/drawing/2014/main" id="{DE342FC2-B24C-E219-1957-9935C1D42D5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80174" y="2356442"/>
              <a:ext cx="457200" cy="457200"/>
            </a:xfrm>
            <a:prstGeom prst="rect">
              <a:avLst/>
            </a:prstGeom>
          </p:spPr>
        </p:pic>
      </p:grpSp>
      <p:grpSp>
        <p:nvGrpSpPr>
          <p:cNvPr id="23" name="Group 22">
            <a:extLst>
              <a:ext uri="{FF2B5EF4-FFF2-40B4-BE49-F238E27FC236}">
                <a16:creationId xmlns:a16="http://schemas.microsoft.com/office/drawing/2014/main" id="{33F909B2-E5AA-F000-B9CB-9DC706CCD334}"/>
              </a:ext>
            </a:extLst>
          </p:cNvPr>
          <p:cNvGrpSpPr/>
          <p:nvPr/>
        </p:nvGrpSpPr>
        <p:grpSpPr>
          <a:xfrm>
            <a:off x="4998593" y="2126229"/>
            <a:ext cx="2196446" cy="2331462"/>
            <a:chOff x="5304247" y="2054522"/>
            <a:chExt cx="2196446" cy="2331462"/>
          </a:xfrm>
          <a:effectLst>
            <a:outerShdw blurRad="76200" dist="12700" dir="8100000" sy="-23000" kx="800400" algn="br" rotWithShape="0">
              <a:prstClr val="black">
                <a:alpha val="20000"/>
              </a:prstClr>
            </a:outerShdw>
          </a:effectLst>
        </p:grpSpPr>
        <p:grpSp>
          <p:nvGrpSpPr>
            <p:cNvPr id="9" name="Group 8">
              <a:extLst>
                <a:ext uri="{FF2B5EF4-FFF2-40B4-BE49-F238E27FC236}">
                  <a16:creationId xmlns:a16="http://schemas.microsoft.com/office/drawing/2014/main" id="{29551854-ABA2-6988-7034-E8F1ECB0E50D}"/>
                </a:ext>
              </a:extLst>
            </p:cNvPr>
            <p:cNvGrpSpPr/>
            <p:nvPr/>
          </p:nvGrpSpPr>
          <p:grpSpPr>
            <a:xfrm>
              <a:off x="5304247" y="2054522"/>
              <a:ext cx="2196446" cy="2331462"/>
              <a:chOff x="2810551" y="2052650"/>
              <a:chExt cx="2196446" cy="2331462"/>
            </a:xfrm>
          </p:grpSpPr>
          <p:sp>
            <p:nvSpPr>
              <p:cNvPr id="11" name="Oval 10">
                <a:extLst>
                  <a:ext uri="{FF2B5EF4-FFF2-40B4-BE49-F238E27FC236}">
                    <a16:creationId xmlns:a16="http://schemas.microsoft.com/office/drawing/2014/main" id="{6A7D5E02-2E7F-5591-7A2C-358520B6C3E9}"/>
                  </a:ext>
                </a:extLst>
              </p:cNvPr>
              <p:cNvSpPr/>
              <p:nvPr/>
            </p:nvSpPr>
            <p:spPr>
              <a:xfrm>
                <a:off x="3425179" y="2052650"/>
                <a:ext cx="967190" cy="967190"/>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 name="Rectangle: Rounded Corners 14">
                <a:extLst>
                  <a:ext uri="{FF2B5EF4-FFF2-40B4-BE49-F238E27FC236}">
                    <a16:creationId xmlns:a16="http://schemas.microsoft.com/office/drawing/2014/main" id="{8C191ECC-0122-D978-94BF-B4CD34C9E479}"/>
                  </a:ext>
                </a:extLst>
              </p:cNvPr>
              <p:cNvSpPr/>
              <p:nvPr/>
            </p:nvSpPr>
            <p:spPr>
              <a:xfrm>
                <a:off x="2810551" y="2727842"/>
                <a:ext cx="2196446" cy="1656270"/>
              </a:xfrm>
              <a:prstGeom prst="roundRect">
                <a:avLst/>
              </a:prstGeom>
              <a:gradFill flip="none" rotWithShape="1">
                <a:gsLst>
                  <a:gs pos="38000">
                    <a:srgbClr val="0066FF"/>
                  </a:gs>
                  <a:gs pos="100000">
                    <a:srgbClr val="0070C0"/>
                  </a:gs>
                </a:gsLst>
                <a:lin ang="5400000" scaled="1"/>
                <a:tileRect/>
              </a:gra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Oval 15">
                <a:extLst>
                  <a:ext uri="{FF2B5EF4-FFF2-40B4-BE49-F238E27FC236}">
                    <a16:creationId xmlns:a16="http://schemas.microsoft.com/office/drawing/2014/main" id="{C0509E83-1EA7-C6C3-673C-A5D0ACF932C5}"/>
                  </a:ext>
                </a:extLst>
              </p:cNvPr>
              <p:cNvSpPr/>
              <p:nvPr/>
            </p:nvSpPr>
            <p:spPr>
              <a:xfrm>
                <a:off x="3630996" y="2289135"/>
                <a:ext cx="555557" cy="55555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TextBox 16">
                <a:extLst>
                  <a:ext uri="{FF2B5EF4-FFF2-40B4-BE49-F238E27FC236}">
                    <a16:creationId xmlns:a16="http://schemas.microsoft.com/office/drawing/2014/main" id="{3C443E75-4681-362A-BF69-77FBA5508396}"/>
                  </a:ext>
                </a:extLst>
              </p:cNvPr>
              <p:cNvSpPr txBox="1"/>
              <p:nvPr/>
            </p:nvSpPr>
            <p:spPr>
              <a:xfrm>
                <a:off x="2901175" y="3479246"/>
                <a:ext cx="2015198" cy="461665"/>
              </a:xfrm>
              <a:prstGeom prst="rect">
                <a:avLst/>
              </a:prstGeom>
              <a:noFill/>
            </p:spPr>
            <p:txBody>
              <a:bodyPr wrap="square" rtlCol="0">
                <a:spAutoFit/>
              </a:bodyPr>
              <a:lstStyle/>
              <a:p>
                <a:pPr algn="ctr"/>
                <a:r>
                  <a:rPr lang="en-US" sz="1200" dirty="0">
                    <a:solidFill>
                      <a:schemeClr val="bg1"/>
                    </a:solidFill>
                    <a:latin typeface="Roboto" pitchFamily="2" charset="0"/>
                    <a:ea typeface="Roboto" pitchFamily="2" charset="0"/>
                  </a:rPr>
                  <a:t>Verify | </a:t>
                </a:r>
                <a:r>
                  <a:rPr lang="en-US" sz="1200" dirty="0" err="1">
                    <a:solidFill>
                      <a:schemeClr val="bg1"/>
                    </a:solidFill>
                    <a:latin typeface="Roboto" pitchFamily="2" charset="0"/>
                    <a:ea typeface="Roboto" pitchFamily="2" charset="0"/>
                  </a:rPr>
                  <a:t>OCSP</a:t>
                </a:r>
                <a:r>
                  <a:rPr lang="en-US" sz="1200" dirty="0">
                    <a:solidFill>
                      <a:schemeClr val="bg1"/>
                    </a:solidFill>
                    <a:latin typeface="Roboto" pitchFamily="2" charset="0"/>
                    <a:ea typeface="Roboto" pitchFamily="2" charset="0"/>
                  </a:rPr>
                  <a:t> / </a:t>
                </a:r>
                <a:r>
                  <a:rPr lang="en-US" sz="1200" dirty="0" err="1">
                    <a:solidFill>
                      <a:schemeClr val="bg1"/>
                    </a:solidFill>
                    <a:latin typeface="Roboto" pitchFamily="2" charset="0"/>
                    <a:ea typeface="Roboto" pitchFamily="2" charset="0"/>
                  </a:rPr>
                  <a:t>CRL</a:t>
                </a:r>
                <a:br>
                  <a:rPr lang="en-US" sz="1200" dirty="0">
                    <a:solidFill>
                      <a:schemeClr val="bg1"/>
                    </a:solidFill>
                    <a:latin typeface="Roboto" pitchFamily="2" charset="0"/>
                    <a:ea typeface="Roboto" pitchFamily="2" charset="0"/>
                  </a:rPr>
                </a:br>
                <a:r>
                  <a:rPr lang="en-US" sz="1200" dirty="0">
                    <a:solidFill>
                      <a:schemeClr val="bg1"/>
                    </a:solidFill>
                    <a:latin typeface="Roboto" pitchFamily="2" charset="0"/>
                    <a:ea typeface="Roboto" pitchFamily="2" charset="0"/>
                  </a:rPr>
                  <a:t>TSA, Evidence Package</a:t>
                </a:r>
                <a:endParaRPr lang="vi-VN" sz="1200" dirty="0">
                  <a:solidFill>
                    <a:schemeClr val="bg1"/>
                  </a:solidFill>
                  <a:latin typeface="Roboto" pitchFamily="2" charset="0"/>
                  <a:ea typeface="Roboto" pitchFamily="2" charset="0"/>
                </a:endParaRPr>
              </a:p>
            </p:txBody>
          </p:sp>
          <p:sp>
            <p:nvSpPr>
              <p:cNvPr id="19" name="TextBox 18">
                <a:extLst>
                  <a:ext uri="{FF2B5EF4-FFF2-40B4-BE49-F238E27FC236}">
                    <a16:creationId xmlns:a16="http://schemas.microsoft.com/office/drawing/2014/main" id="{96ED995E-9C3C-C484-35BD-75194999AB8D}"/>
                  </a:ext>
                </a:extLst>
              </p:cNvPr>
              <p:cNvSpPr txBox="1"/>
              <p:nvPr/>
            </p:nvSpPr>
            <p:spPr>
              <a:xfrm>
                <a:off x="2918960" y="3047548"/>
                <a:ext cx="1979628" cy="276999"/>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KIỂM TRA &amp; XÁC THỰC</a:t>
                </a:r>
              </a:p>
            </p:txBody>
          </p:sp>
        </p:grpSp>
        <p:pic>
          <p:nvPicPr>
            <p:cNvPr id="22" name="Graphic 21" descr="Shield Tick with solid fill">
              <a:extLst>
                <a:ext uri="{FF2B5EF4-FFF2-40B4-BE49-F238E27FC236}">
                  <a16:creationId xmlns:a16="http://schemas.microsoft.com/office/drawing/2014/main" id="{60BAEA99-F98E-7307-A6FF-4FF03F3F581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34324" y="2312968"/>
              <a:ext cx="536292" cy="536292"/>
            </a:xfrm>
            <a:prstGeom prst="rect">
              <a:avLst/>
            </a:prstGeom>
          </p:spPr>
        </p:pic>
      </p:grpSp>
      <p:grpSp>
        <p:nvGrpSpPr>
          <p:cNvPr id="34" name="Group 33">
            <a:extLst>
              <a:ext uri="{FF2B5EF4-FFF2-40B4-BE49-F238E27FC236}">
                <a16:creationId xmlns:a16="http://schemas.microsoft.com/office/drawing/2014/main" id="{9BC0E562-B9DA-D01F-4B26-12CD131AE003}"/>
              </a:ext>
            </a:extLst>
          </p:cNvPr>
          <p:cNvGrpSpPr/>
          <p:nvPr/>
        </p:nvGrpSpPr>
        <p:grpSpPr>
          <a:xfrm>
            <a:off x="7372083" y="2126229"/>
            <a:ext cx="2196446" cy="2331462"/>
            <a:chOff x="7251870" y="2011674"/>
            <a:chExt cx="2196446" cy="2331462"/>
          </a:xfrm>
          <a:effectLst>
            <a:outerShdw blurRad="76200" dist="12700" dir="8100000" sy="-23000" kx="800400" algn="br" rotWithShape="0">
              <a:prstClr val="black">
                <a:alpha val="20000"/>
              </a:prstClr>
            </a:outerShdw>
          </a:effectLst>
        </p:grpSpPr>
        <p:grpSp>
          <p:nvGrpSpPr>
            <p:cNvPr id="25" name="Group 24">
              <a:extLst>
                <a:ext uri="{FF2B5EF4-FFF2-40B4-BE49-F238E27FC236}">
                  <a16:creationId xmlns:a16="http://schemas.microsoft.com/office/drawing/2014/main" id="{36C63516-0178-8B76-5297-473739EB3C21}"/>
                </a:ext>
              </a:extLst>
            </p:cNvPr>
            <p:cNvGrpSpPr/>
            <p:nvPr/>
          </p:nvGrpSpPr>
          <p:grpSpPr>
            <a:xfrm>
              <a:off x="7251870" y="2011674"/>
              <a:ext cx="2196446" cy="2331462"/>
              <a:chOff x="2810551" y="2052650"/>
              <a:chExt cx="2196446" cy="2331462"/>
            </a:xfrm>
          </p:grpSpPr>
          <p:sp>
            <p:nvSpPr>
              <p:cNvPr id="27" name="Oval 26">
                <a:extLst>
                  <a:ext uri="{FF2B5EF4-FFF2-40B4-BE49-F238E27FC236}">
                    <a16:creationId xmlns:a16="http://schemas.microsoft.com/office/drawing/2014/main" id="{B0946152-21C5-51AD-1937-80D0E410F683}"/>
                  </a:ext>
                </a:extLst>
              </p:cNvPr>
              <p:cNvSpPr/>
              <p:nvPr/>
            </p:nvSpPr>
            <p:spPr>
              <a:xfrm>
                <a:off x="3425179" y="2052650"/>
                <a:ext cx="967190" cy="967190"/>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8" name="Rectangle: Rounded Corners 27">
                <a:extLst>
                  <a:ext uri="{FF2B5EF4-FFF2-40B4-BE49-F238E27FC236}">
                    <a16:creationId xmlns:a16="http://schemas.microsoft.com/office/drawing/2014/main" id="{B9C1B75D-7185-08E1-66B2-D6F1DD9BCD2F}"/>
                  </a:ext>
                </a:extLst>
              </p:cNvPr>
              <p:cNvSpPr/>
              <p:nvPr/>
            </p:nvSpPr>
            <p:spPr>
              <a:xfrm>
                <a:off x="2810551" y="2727842"/>
                <a:ext cx="2196446" cy="1656270"/>
              </a:xfrm>
              <a:prstGeom prst="roundRect">
                <a:avLst/>
              </a:prstGeom>
              <a:gradFill flip="none" rotWithShape="1">
                <a:gsLst>
                  <a:gs pos="38000">
                    <a:srgbClr val="0066FF"/>
                  </a:gs>
                  <a:gs pos="100000">
                    <a:srgbClr val="0070C0"/>
                  </a:gs>
                </a:gsLst>
                <a:lin ang="5400000" scaled="1"/>
                <a:tileRect/>
              </a:gra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9" name="Oval 28">
                <a:extLst>
                  <a:ext uri="{FF2B5EF4-FFF2-40B4-BE49-F238E27FC236}">
                    <a16:creationId xmlns:a16="http://schemas.microsoft.com/office/drawing/2014/main" id="{4EA126C0-0D08-DC1F-748E-2CD539B6DD32}"/>
                  </a:ext>
                </a:extLst>
              </p:cNvPr>
              <p:cNvSpPr/>
              <p:nvPr/>
            </p:nvSpPr>
            <p:spPr>
              <a:xfrm>
                <a:off x="3630996" y="2289135"/>
                <a:ext cx="555557" cy="55555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0" name="TextBox 29">
                <a:extLst>
                  <a:ext uri="{FF2B5EF4-FFF2-40B4-BE49-F238E27FC236}">
                    <a16:creationId xmlns:a16="http://schemas.microsoft.com/office/drawing/2014/main" id="{6BB15626-6DF8-34B9-0B97-BD334D79B3C7}"/>
                  </a:ext>
                </a:extLst>
              </p:cNvPr>
              <p:cNvSpPr txBox="1"/>
              <p:nvPr/>
            </p:nvSpPr>
            <p:spPr>
              <a:xfrm>
                <a:off x="2901175" y="3400806"/>
                <a:ext cx="2015198" cy="646331"/>
              </a:xfrm>
              <a:prstGeom prst="rect">
                <a:avLst/>
              </a:prstGeom>
              <a:noFill/>
            </p:spPr>
            <p:txBody>
              <a:bodyPr wrap="square" rtlCol="0">
                <a:spAutoFit/>
              </a:bodyPr>
              <a:lstStyle/>
              <a:p>
                <a:pPr algn="ctr"/>
                <a:r>
                  <a:rPr lang="en-US" sz="1200" dirty="0">
                    <a:solidFill>
                      <a:schemeClr val="bg1"/>
                    </a:solidFill>
                    <a:latin typeface="Roboto" pitchFamily="2" charset="0"/>
                    <a:ea typeface="Roboto" pitchFamily="2" charset="0"/>
                  </a:rPr>
                  <a:t>PDF/A</a:t>
                </a:r>
                <a:br>
                  <a:rPr lang="en-US" sz="1200" dirty="0">
                    <a:solidFill>
                      <a:schemeClr val="bg1"/>
                    </a:solidFill>
                    <a:latin typeface="Roboto" pitchFamily="2" charset="0"/>
                    <a:ea typeface="Roboto" pitchFamily="2" charset="0"/>
                  </a:rPr>
                </a:br>
                <a:r>
                  <a:rPr lang="en-US" sz="1200" dirty="0" err="1">
                    <a:solidFill>
                      <a:schemeClr val="bg1"/>
                    </a:solidFill>
                    <a:latin typeface="Roboto" pitchFamily="2" charset="0"/>
                    <a:ea typeface="Roboto" pitchFamily="2" charset="0"/>
                  </a:rPr>
                  <a:t>PAdES</a:t>
                </a:r>
                <a:r>
                  <a:rPr lang="en-US" sz="1200" dirty="0">
                    <a:solidFill>
                      <a:schemeClr val="bg1"/>
                    </a:solidFill>
                    <a:latin typeface="Roboto" pitchFamily="2" charset="0"/>
                    <a:ea typeface="Roboto" pitchFamily="2" charset="0"/>
                  </a:rPr>
                  <a:t>-LTV/LTA</a:t>
                </a:r>
                <a:br>
                  <a:rPr lang="en-US" sz="1200" dirty="0">
                    <a:solidFill>
                      <a:schemeClr val="bg1"/>
                    </a:solidFill>
                    <a:latin typeface="Roboto" pitchFamily="2" charset="0"/>
                    <a:ea typeface="Roboto" pitchFamily="2" charset="0"/>
                  </a:rPr>
                </a:br>
                <a:r>
                  <a:rPr lang="en-US" sz="1200" dirty="0">
                    <a:solidFill>
                      <a:schemeClr val="bg1"/>
                    </a:solidFill>
                    <a:latin typeface="Roboto" pitchFamily="2" charset="0"/>
                    <a:ea typeface="Roboto" pitchFamily="2" charset="0"/>
                  </a:rPr>
                  <a:t>Retention/Renewal</a:t>
                </a:r>
                <a:endParaRPr lang="vi-VN" sz="1200" dirty="0">
                  <a:solidFill>
                    <a:schemeClr val="bg1"/>
                  </a:solidFill>
                  <a:latin typeface="Roboto" pitchFamily="2" charset="0"/>
                  <a:ea typeface="Roboto" pitchFamily="2" charset="0"/>
                </a:endParaRPr>
              </a:p>
            </p:txBody>
          </p:sp>
          <p:sp>
            <p:nvSpPr>
              <p:cNvPr id="31" name="TextBox 30">
                <a:extLst>
                  <a:ext uri="{FF2B5EF4-FFF2-40B4-BE49-F238E27FC236}">
                    <a16:creationId xmlns:a16="http://schemas.microsoft.com/office/drawing/2014/main" id="{5D8A3866-0DAB-0E33-4B80-76A75C2930B1}"/>
                  </a:ext>
                </a:extLst>
              </p:cNvPr>
              <p:cNvSpPr txBox="1"/>
              <p:nvPr/>
            </p:nvSpPr>
            <p:spPr>
              <a:xfrm>
                <a:off x="2918960" y="3047548"/>
                <a:ext cx="1979628" cy="276999"/>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LƯU TRỮ DÀI HẠN</a:t>
                </a:r>
              </a:p>
            </p:txBody>
          </p:sp>
        </p:grpSp>
        <p:pic>
          <p:nvPicPr>
            <p:cNvPr id="33" name="Graphic 32" descr="Database with solid fill">
              <a:extLst>
                <a:ext uri="{FF2B5EF4-FFF2-40B4-BE49-F238E27FC236}">
                  <a16:creationId xmlns:a16="http://schemas.microsoft.com/office/drawing/2014/main" id="{20640EF9-4957-E51C-67F3-E761DDC03CA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26456" y="2312608"/>
              <a:ext cx="447274" cy="447274"/>
            </a:xfrm>
            <a:prstGeom prst="rect">
              <a:avLst/>
            </a:prstGeom>
          </p:spPr>
        </p:pic>
      </p:grpSp>
      <p:grpSp>
        <p:nvGrpSpPr>
          <p:cNvPr id="74" name="Group 73">
            <a:extLst>
              <a:ext uri="{FF2B5EF4-FFF2-40B4-BE49-F238E27FC236}">
                <a16:creationId xmlns:a16="http://schemas.microsoft.com/office/drawing/2014/main" id="{314B7F9F-2C49-EE1A-3A7D-712623B9F31F}"/>
              </a:ext>
            </a:extLst>
          </p:cNvPr>
          <p:cNvGrpSpPr/>
          <p:nvPr/>
        </p:nvGrpSpPr>
        <p:grpSpPr>
          <a:xfrm>
            <a:off x="9745573" y="2126229"/>
            <a:ext cx="2196446" cy="2331462"/>
            <a:chOff x="9654133" y="2011674"/>
            <a:chExt cx="2196446" cy="2331462"/>
          </a:xfrm>
          <a:effectLst>
            <a:outerShdw blurRad="76200" dist="12700" dir="8100000" sy="-23000" kx="800400" algn="br" rotWithShape="0">
              <a:prstClr val="black">
                <a:alpha val="20000"/>
              </a:prstClr>
            </a:outerShdw>
          </a:effectLst>
        </p:grpSpPr>
        <p:grpSp>
          <p:nvGrpSpPr>
            <p:cNvPr id="37" name="Group 36">
              <a:extLst>
                <a:ext uri="{FF2B5EF4-FFF2-40B4-BE49-F238E27FC236}">
                  <a16:creationId xmlns:a16="http://schemas.microsoft.com/office/drawing/2014/main" id="{6B971FDE-FB48-9193-385B-FE337E6058FF}"/>
                </a:ext>
              </a:extLst>
            </p:cNvPr>
            <p:cNvGrpSpPr/>
            <p:nvPr/>
          </p:nvGrpSpPr>
          <p:grpSpPr>
            <a:xfrm>
              <a:off x="9654133" y="2011674"/>
              <a:ext cx="2196446" cy="2331462"/>
              <a:chOff x="2810551" y="2052650"/>
              <a:chExt cx="2196446" cy="2331462"/>
            </a:xfrm>
          </p:grpSpPr>
          <p:sp>
            <p:nvSpPr>
              <p:cNvPr id="47" name="Oval 46">
                <a:extLst>
                  <a:ext uri="{FF2B5EF4-FFF2-40B4-BE49-F238E27FC236}">
                    <a16:creationId xmlns:a16="http://schemas.microsoft.com/office/drawing/2014/main" id="{45CB1322-7681-DA05-C8AE-B50D8D27C55C}"/>
                  </a:ext>
                </a:extLst>
              </p:cNvPr>
              <p:cNvSpPr/>
              <p:nvPr/>
            </p:nvSpPr>
            <p:spPr>
              <a:xfrm>
                <a:off x="3425179" y="2052650"/>
                <a:ext cx="967190" cy="967190"/>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8" name="Rectangle: Rounded Corners 47">
                <a:extLst>
                  <a:ext uri="{FF2B5EF4-FFF2-40B4-BE49-F238E27FC236}">
                    <a16:creationId xmlns:a16="http://schemas.microsoft.com/office/drawing/2014/main" id="{DFA933AA-87F8-CDF9-1434-F5FAF4307B1E}"/>
                  </a:ext>
                </a:extLst>
              </p:cNvPr>
              <p:cNvSpPr/>
              <p:nvPr/>
            </p:nvSpPr>
            <p:spPr>
              <a:xfrm>
                <a:off x="2810551" y="2727842"/>
                <a:ext cx="2196446" cy="1656270"/>
              </a:xfrm>
              <a:prstGeom prst="roundRect">
                <a:avLst/>
              </a:prstGeom>
              <a:gradFill flip="none" rotWithShape="1">
                <a:gsLst>
                  <a:gs pos="38000">
                    <a:srgbClr val="0066FF"/>
                  </a:gs>
                  <a:gs pos="100000">
                    <a:srgbClr val="0070C0"/>
                  </a:gs>
                </a:gsLst>
                <a:lin ang="5400000" scaled="1"/>
                <a:tileRect/>
              </a:gra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0" name="Oval 49">
                <a:extLst>
                  <a:ext uri="{FF2B5EF4-FFF2-40B4-BE49-F238E27FC236}">
                    <a16:creationId xmlns:a16="http://schemas.microsoft.com/office/drawing/2014/main" id="{8D545CAA-2E50-75A7-355A-B0AE6A12DA4F}"/>
                  </a:ext>
                </a:extLst>
              </p:cNvPr>
              <p:cNvSpPr/>
              <p:nvPr/>
            </p:nvSpPr>
            <p:spPr>
              <a:xfrm>
                <a:off x="3630996" y="2289135"/>
                <a:ext cx="555557" cy="55555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2" name="TextBox 51">
                <a:extLst>
                  <a:ext uri="{FF2B5EF4-FFF2-40B4-BE49-F238E27FC236}">
                    <a16:creationId xmlns:a16="http://schemas.microsoft.com/office/drawing/2014/main" id="{F062E3CE-AFE2-B92A-D0FE-C348CA4DAC50}"/>
                  </a:ext>
                </a:extLst>
              </p:cNvPr>
              <p:cNvSpPr txBox="1"/>
              <p:nvPr/>
            </p:nvSpPr>
            <p:spPr>
              <a:xfrm>
                <a:off x="2901175" y="3400806"/>
                <a:ext cx="2015198" cy="646331"/>
              </a:xfrm>
              <a:prstGeom prst="rect">
                <a:avLst/>
              </a:prstGeom>
              <a:noFill/>
            </p:spPr>
            <p:txBody>
              <a:bodyPr wrap="square" rtlCol="0">
                <a:spAutoFit/>
              </a:bodyPr>
              <a:lstStyle/>
              <a:p>
                <a:pPr algn="ctr"/>
                <a:r>
                  <a:rPr lang="en-US" sz="1200" dirty="0">
                    <a:solidFill>
                      <a:schemeClr val="bg1"/>
                    </a:solidFill>
                    <a:latin typeface="Roboto" pitchFamily="2" charset="0"/>
                    <a:ea typeface="Roboto" pitchFamily="2" charset="0"/>
                  </a:rPr>
                  <a:t>Monitoring</a:t>
                </a:r>
                <a:br>
                  <a:rPr lang="en-US" sz="1200" dirty="0">
                    <a:solidFill>
                      <a:schemeClr val="bg1"/>
                    </a:solidFill>
                    <a:latin typeface="Roboto" pitchFamily="2" charset="0"/>
                    <a:ea typeface="Roboto" pitchFamily="2" charset="0"/>
                  </a:rPr>
                </a:br>
                <a:r>
                  <a:rPr lang="en-US" sz="1200" dirty="0">
                    <a:solidFill>
                      <a:schemeClr val="bg1"/>
                    </a:solidFill>
                    <a:latin typeface="Roboto" pitchFamily="2" charset="0"/>
                    <a:ea typeface="Roboto" pitchFamily="2" charset="0"/>
                  </a:rPr>
                  <a:t>Reconciliation</a:t>
                </a:r>
                <a:br>
                  <a:rPr lang="en-US" sz="1200" dirty="0">
                    <a:solidFill>
                      <a:schemeClr val="bg1"/>
                    </a:solidFill>
                    <a:latin typeface="Roboto" pitchFamily="2" charset="0"/>
                    <a:ea typeface="Roboto" pitchFamily="2" charset="0"/>
                  </a:rPr>
                </a:br>
                <a:r>
                  <a:rPr lang="en-US" sz="1200" dirty="0">
                    <a:solidFill>
                      <a:schemeClr val="bg1"/>
                    </a:solidFill>
                    <a:latin typeface="Roboto" pitchFamily="2" charset="0"/>
                    <a:ea typeface="Roboto" pitchFamily="2" charset="0"/>
                  </a:rPr>
                  <a:t>Audit/API / SDK</a:t>
                </a:r>
                <a:endParaRPr lang="vi-VN" sz="1200" dirty="0">
                  <a:solidFill>
                    <a:schemeClr val="bg1"/>
                  </a:solidFill>
                  <a:latin typeface="Roboto" pitchFamily="2" charset="0"/>
                  <a:ea typeface="Roboto" pitchFamily="2" charset="0"/>
                </a:endParaRPr>
              </a:p>
            </p:txBody>
          </p:sp>
          <p:sp>
            <p:nvSpPr>
              <p:cNvPr id="59" name="TextBox 58">
                <a:extLst>
                  <a:ext uri="{FF2B5EF4-FFF2-40B4-BE49-F238E27FC236}">
                    <a16:creationId xmlns:a16="http://schemas.microsoft.com/office/drawing/2014/main" id="{CE5A0471-A67D-2A13-475F-575612B82A2A}"/>
                  </a:ext>
                </a:extLst>
              </p:cNvPr>
              <p:cNvSpPr txBox="1"/>
              <p:nvPr/>
            </p:nvSpPr>
            <p:spPr>
              <a:xfrm>
                <a:off x="2918960" y="3047548"/>
                <a:ext cx="1979628" cy="276999"/>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VẬN HÀNH TÀI CHÍNH</a:t>
                </a:r>
              </a:p>
            </p:txBody>
          </p:sp>
        </p:grpSp>
        <p:pic>
          <p:nvPicPr>
            <p:cNvPr id="63" name="Graphic 62" descr="Bank with solid fill">
              <a:extLst>
                <a:ext uri="{FF2B5EF4-FFF2-40B4-BE49-F238E27FC236}">
                  <a16:creationId xmlns:a16="http://schemas.microsoft.com/office/drawing/2014/main" id="{838A2213-2EF5-E099-8D44-BD14E541D78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512174" y="2247478"/>
              <a:ext cx="480364" cy="480364"/>
            </a:xfrm>
            <a:prstGeom prst="rect">
              <a:avLst/>
            </a:prstGeom>
          </p:spPr>
        </p:pic>
      </p:grpSp>
      <p:sp>
        <p:nvSpPr>
          <p:cNvPr id="76" name="TextBox 75">
            <a:extLst>
              <a:ext uri="{FF2B5EF4-FFF2-40B4-BE49-F238E27FC236}">
                <a16:creationId xmlns:a16="http://schemas.microsoft.com/office/drawing/2014/main" id="{8959B9BD-C1A1-3444-3C32-F9AA2384BC1B}"/>
              </a:ext>
            </a:extLst>
          </p:cNvPr>
          <p:cNvSpPr txBox="1"/>
          <p:nvPr/>
        </p:nvSpPr>
        <p:spPr>
          <a:xfrm>
            <a:off x="451884" y="5132883"/>
            <a:ext cx="3775531" cy="338554"/>
          </a:xfrm>
          <a:prstGeom prst="rect">
            <a:avLst/>
          </a:prstGeom>
          <a:noFill/>
        </p:spPr>
        <p:txBody>
          <a:bodyPr wrap="square" rtlCol="0">
            <a:spAutoFit/>
          </a:bodyPr>
          <a:lstStyle/>
          <a:p>
            <a:r>
              <a:rPr lang="en-US" sz="1600" b="1" dirty="0">
                <a:solidFill>
                  <a:srgbClr val="0066FF"/>
                </a:solidFill>
                <a:latin typeface="+mj-lt"/>
              </a:rPr>
              <a:t>NĂNG LỰC CHUẨN QUỐC TẾ</a:t>
            </a:r>
            <a:endParaRPr lang="vi-VN" sz="1600" b="1" dirty="0">
              <a:solidFill>
                <a:srgbClr val="0066FF"/>
              </a:solidFill>
              <a:latin typeface="+mj-lt"/>
            </a:endParaRPr>
          </a:p>
        </p:txBody>
      </p:sp>
      <p:pic>
        <p:nvPicPr>
          <p:cNvPr id="78" name="Picture 77">
            <a:extLst>
              <a:ext uri="{FF2B5EF4-FFF2-40B4-BE49-F238E27FC236}">
                <a16:creationId xmlns:a16="http://schemas.microsoft.com/office/drawing/2014/main" id="{DF403603-7ADF-7857-4AF6-6922A9AF0F8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0501" y="5708015"/>
            <a:ext cx="1419461" cy="877227"/>
          </a:xfrm>
          <a:prstGeom prst="rect">
            <a:avLst/>
          </a:prstGeom>
        </p:spPr>
      </p:pic>
      <p:pic>
        <p:nvPicPr>
          <p:cNvPr id="80" name="Picture 79">
            <a:extLst>
              <a:ext uri="{FF2B5EF4-FFF2-40B4-BE49-F238E27FC236}">
                <a16:creationId xmlns:a16="http://schemas.microsoft.com/office/drawing/2014/main" id="{03A9F34F-5E5E-692D-FE66-0C51121642A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55143" y="5708015"/>
            <a:ext cx="1489079" cy="780550"/>
          </a:xfrm>
          <a:prstGeom prst="rect">
            <a:avLst/>
          </a:prstGeom>
        </p:spPr>
      </p:pic>
      <p:pic>
        <p:nvPicPr>
          <p:cNvPr id="82" name="Picture 81">
            <a:extLst>
              <a:ext uri="{FF2B5EF4-FFF2-40B4-BE49-F238E27FC236}">
                <a16:creationId xmlns:a16="http://schemas.microsoft.com/office/drawing/2014/main" id="{6114E4F3-3D90-2D04-EA77-42178A4F10E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89403" y="5704642"/>
            <a:ext cx="1435602" cy="750305"/>
          </a:xfrm>
          <a:prstGeom prst="rect">
            <a:avLst/>
          </a:prstGeom>
        </p:spPr>
      </p:pic>
      <p:pic>
        <p:nvPicPr>
          <p:cNvPr id="84" name="Picture 83">
            <a:extLst>
              <a:ext uri="{FF2B5EF4-FFF2-40B4-BE49-F238E27FC236}">
                <a16:creationId xmlns:a16="http://schemas.microsoft.com/office/drawing/2014/main" id="{BD151AD3-DCFC-9C53-722A-416CE11B86C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70186" y="5674397"/>
            <a:ext cx="1248880" cy="780550"/>
          </a:xfrm>
          <a:prstGeom prst="rect">
            <a:avLst/>
          </a:prstGeom>
        </p:spPr>
      </p:pic>
      <p:grpSp>
        <p:nvGrpSpPr>
          <p:cNvPr id="98" name="Group 97">
            <a:extLst>
              <a:ext uri="{FF2B5EF4-FFF2-40B4-BE49-F238E27FC236}">
                <a16:creationId xmlns:a16="http://schemas.microsoft.com/office/drawing/2014/main" id="{417C7B2C-F11C-A415-CC96-FC0230706321}"/>
              </a:ext>
            </a:extLst>
          </p:cNvPr>
          <p:cNvGrpSpPr/>
          <p:nvPr/>
        </p:nvGrpSpPr>
        <p:grpSpPr>
          <a:xfrm>
            <a:off x="7964247" y="5704642"/>
            <a:ext cx="1643669" cy="750305"/>
            <a:chOff x="8201421" y="5704642"/>
            <a:chExt cx="1643669" cy="750305"/>
          </a:xfrm>
        </p:grpSpPr>
        <p:sp>
          <p:nvSpPr>
            <p:cNvPr id="85" name="Rectangle: Rounded Corners 84">
              <a:extLst>
                <a:ext uri="{FF2B5EF4-FFF2-40B4-BE49-F238E27FC236}">
                  <a16:creationId xmlns:a16="http://schemas.microsoft.com/office/drawing/2014/main" id="{A8E77BF3-3430-55D1-9244-3DE97A00EC2A}"/>
                </a:ext>
              </a:extLst>
            </p:cNvPr>
            <p:cNvSpPr/>
            <p:nvPr/>
          </p:nvSpPr>
          <p:spPr>
            <a:xfrm>
              <a:off x="8201421" y="5704642"/>
              <a:ext cx="1643669" cy="750305"/>
            </a:xfrm>
            <a:prstGeom prst="roundRect">
              <a:avLst/>
            </a:prstGeom>
            <a:no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97" name="Group 96">
              <a:extLst>
                <a:ext uri="{FF2B5EF4-FFF2-40B4-BE49-F238E27FC236}">
                  <a16:creationId xmlns:a16="http://schemas.microsoft.com/office/drawing/2014/main" id="{D51D9E2A-4FC6-A435-8DEE-3E4FF8453602}"/>
                </a:ext>
              </a:extLst>
            </p:cNvPr>
            <p:cNvGrpSpPr/>
            <p:nvPr/>
          </p:nvGrpSpPr>
          <p:grpSpPr>
            <a:xfrm>
              <a:off x="8228491" y="5738536"/>
              <a:ext cx="1589528" cy="326136"/>
              <a:chOff x="8246669" y="5738536"/>
              <a:chExt cx="1589528" cy="326136"/>
            </a:xfrm>
          </p:grpSpPr>
          <p:pic>
            <p:nvPicPr>
              <p:cNvPr id="87" name="Graphic 86" descr="User with solid fill">
                <a:extLst>
                  <a:ext uri="{FF2B5EF4-FFF2-40B4-BE49-F238E27FC236}">
                    <a16:creationId xmlns:a16="http://schemas.microsoft.com/office/drawing/2014/main" id="{63437EC2-5ECD-5C47-2299-974A4E54F83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246669" y="5738536"/>
                <a:ext cx="326136" cy="326136"/>
              </a:xfrm>
              <a:prstGeom prst="rect">
                <a:avLst/>
              </a:prstGeom>
            </p:spPr>
          </p:pic>
          <p:sp>
            <p:nvSpPr>
              <p:cNvPr id="91" name="TextBox 90">
                <a:extLst>
                  <a:ext uri="{FF2B5EF4-FFF2-40B4-BE49-F238E27FC236}">
                    <a16:creationId xmlns:a16="http://schemas.microsoft.com/office/drawing/2014/main" id="{21C65FC1-B700-81EF-88FD-A3C3B5B62A48}"/>
                  </a:ext>
                </a:extLst>
              </p:cNvPr>
              <p:cNvSpPr txBox="1"/>
              <p:nvPr/>
            </p:nvSpPr>
            <p:spPr>
              <a:xfrm>
                <a:off x="8489392" y="5763105"/>
                <a:ext cx="1346805" cy="276999"/>
              </a:xfrm>
              <a:prstGeom prst="rect">
                <a:avLst/>
              </a:prstGeom>
              <a:noFill/>
            </p:spPr>
            <p:txBody>
              <a:bodyPr wrap="square" rtlCol="0">
                <a:spAutoFit/>
              </a:bodyPr>
              <a:lstStyle/>
              <a:p>
                <a:r>
                  <a:rPr lang="en-US" sz="1200" b="1" dirty="0" err="1">
                    <a:solidFill>
                      <a:srgbClr val="0066FF"/>
                    </a:solidFill>
                    <a:latin typeface="+mj-lt"/>
                  </a:rPr>
                  <a:t>OIDC</a:t>
                </a:r>
                <a:r>
                  <a:rPr lang="en-US" sz="1200" b="1" dirty="0">
                    <a:solidFill>
                      <a:srgbClr val="0066FF"/>
                    </a:solidFill>
                    <a:latin typeface="+mj-lt"/>
                  </a:rPr>
                  <a:t>/</a:t>
                </a:r>
                <a:r>
                  <a:rPr lang="en-US" sz="1200" b="1" dirty="0" err="1">
                    <a:solidFill>
                      <a:srgbClr val="0066FF"/>
                    </a:solidFill>
                    <a:latin typeface="+mj-lt"/>
                  </a:rPr>
                  <a:t>SSO</a:t>
                </a:r>
                <a:r>
                  <a:rPr lang="en-US" sz="1200" b="1" dirty="0">
                    <a:solidFill>
                      <a:srgbClr val="0066FF"/>
                    </a:solidFill>
                    <a:latin typeface="+mj-lt"/>
                  </a:rPr>
                  <a:t>/SAML</a:t>
                </a:r>
                <a:endParaRPr lang="vi-VN" sz="1200" b="1" dirty="0">
                  <a:solidFill>
                    <a:srgbClr val="0066FF"/>
                  </a:solidFill>
                  <a:latin typeface="+mj-lt"/>
                </a:endParaRPr>
              </a:p>
            </p:txBody>
          </p:sp>
        </p:grpSp>
        <p:cxnSp>
          <p:nvCxnSpPr>
            <p:cNvPr id="93" name="Straight Connector 92">
              <a:extLst>
                <a:ext uri="{FF2B5EF4-FFF2-40B4-BE49-F238E27FC236}">
                  <a16:creationId xmlns:a16="http://schemas.microsoft.com/office/drawing/2014/main" id="{401DDE89-03D2-F094-02DD-7AD58D2E0991}"/>
                </a:ext>
              </a:extLst>
            </p:cNvPr>
            <p:cNvCxnSpPr>
              <a:cxnSpLocks/>
            </p:cNvCxnSpPr>
            <p:nvPr/>
          </p:nvCxnSpPr>
          <p:spPr>
            <a:xfrm>
              <a:off x="8255877" y="6137824"/>
              <a:ext cx="1534757" cy="0"/>
            </a:xfrm>
            <a:prstGeom prst="line">
              <a:avLst/>
            </a:prstGeom>
            <a:ln>
              <a:solidFill>
                <a:srgbClr val="0066FF"/>
              </a:solidFill>
            </a:ln>
          </p:spPr>
          <p:style>
            <a:lnRef idx="2">
              <a:schemeClr val="accent1"/>
            </a:lnRef>
            <a:fillRef idx="0">
              <a:schemeClr val="accent1"/>
            </a:fillRef>
            <a:effectRef idx="1">
              <a:schemeClr val="accent1"/>
            </a:effectRef>
            <a:fontRef idx="minor">
              <a:schemeClr val="tx1"/>
            </a:fontRef>
          </p:style>
        </p:cxnSp>
        <p:sp>
          <p:nvSpPr>
            <p:cNvPr id="96" name="TextBox 95">
              <a:extLst>
                <a:ext uri="{FF2B5EF4-FFF2-40B4-BE49-F238E27FC236}">
                  <a16:creationId xmlns:a16="http://schemas.microsoft.com/office/drawing/2014/main" id="{870C0A20-A94F-2063-48B1-A08F7F6979C4}"/>
                </a:ext>
              </a:extLst>
            </p:cNvPr>
            <p:cNvSpPr txBox="1"/>
            <p:nvPr/>
          </p:nvSpPr>
          <p:spPr>
            <a:xfrm>
              <a:off x="8201421" y="6153255"/>
              <a:ext cx="1643669" cy="261610"/>
            </a:xfrm>
            <a:prstGeom prst="rect">
              <a:avLst/>
            </a:prstGeom>
            <a:noFill/>
          </p:spPr>
          <p:txBody>
            <a:bodyPr wrap="square" rtlCol="0">
              <a:spAutoFit/>
            </a:bodyPr>
            <a:lstStyle/>
            <a:p>
              <a:pPr algn="ctr"/>
              <a:r>
                <a:rPr lang="en-US" sz="1100" b="1" dirty="0">
                  <a:solidFill>
                    <a:srgbClr val="0066FF"/>
                  </a:solidFill>
                  <a:latin typeface="+mj-lt"/>
                </a:rPr>
                <a:t>Chuẩn tích hợp Quốc tế</a:t>
              </a:r>
              <a:endParaRPr lang="vi-VN" sz="1100" b="1" dirty="0">
                <a:solidFill>
                  <a:srgbClr val="0066FF"/>
                </a:solidFill>
                <a:latin typeface="+mj-lt"/>
              </a:endParaRPr>
            </a:p>
          </p:txBody>
        </p:sp>
      </p:grpSp>
      <p:grpSp>
        <p:nvGrpSpPr>
          <p:cNvPr id="112" name="Group 111">
            <a:extLst>
              <a:ext uri="{FF2B5EF4-FFF2-40B4-BE49-F238E27FC236}">
                <a16:creationId xmlns:a16="http://schemas.microsoft.com/office/drawing/2014/main" id="{E976B1FA-1937-9096-0447-103CD51EA100}"/>
              </a:ext>
            </a:extLst>
          </p:cNvPr>
          <p:cNvGrpSpPr/>
          <p:nvPr/>
        </p:nvGrpSpPr>
        <p:grpSpPr>
          <a:xfrm>
            <a:off x="10053098" y="5723137"/>
            <a:ext cx="1764612" cy="750305"/>
            <a:chOff x="10086783" y="5704641"/>
            <a:chExt cx="1764612" cy="750305"/>
          </a:xfrm>
        </p:grpSpPr>
        <p:sp>
          <p:nvSpPr>
            <p:cNvPr id="100" name="Rectangle: Rounded Corners 99">
              <a:extLst>
                <a:ext uri="{FF2B5EF4-FFF2-40B4-BE49-F238E27FC236}">
                  <a16:creationId xmlns:a16="http://schemas.microsoft.com/office/drawing/2014/main" id="{F914A451-DFA5-768F-4C19-2DEA1BC46696}"/>
                </a:ext>
              </a:extLst>
            </p:cNvPr>
            <p:cNvSpPr/>
            <p:nvPr/>
          </p:nvSpPr>
          <p:spPr>
            <a:xfrm>
              <a:off x="10086783" y="5704641"/>
              <a:ext cx="1764612" cy="750305"/>
            </a:xfrm>
            <a:prstGeom prst="roundRect">
              <a:avLst/>
            </a:prstGeom>
            <a:no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cxnSp>
          <p:nvCxnSpPr>
            <p:cNvPr id="102" name="Straight Connector 101">
              <a:extLst>
                <a:ext uri="{FF2B5EF4-FFF2-40B4-BE49-F238E27FC236}">
                  <a16:creationId xmlns:a16="http://schemas.microsoft.com/office/drawing/2014/main" id="{51B2D4FB-0D94-716D-6E1E-FABA44EC8203}"/>
                </a:ext>
              </a:extLst>
            </p:cNvPr>
            <p:cNvCxnSpPr>
              <a:cxnSpLocks/>
            </p:cNvCxnSpPr>
            <p:nvPr/>
          </p:nvCxnSpPr>
          <p:spPr>
            <a:xfrm>
              <a:off x="10201711" y="6137823"/>
              <a:ext cx="1534757" cy="0"/>
            </a:xfrm>
            <a:prstGeom prst="line">
              <a:avLst/>
            </a:prstGeom>
            <a:ln>
              <a:solidFill>
                <a:srgbClr val="0066FF"/>
              </a:solidFill>
            </a:ln>
          </p:spPr>
          <p:style>
            <a:lnRef idx="2">
              <a:schemeClr val="accent1"/>
            </a:lnRef>
            <a:fillRef idx="0">
              <a:schemeClr val="accent1"/>
            </a:fillRef>
            <a:effectRef idx="1">
              <a:schemeClr val="accent1"/>
            </a:effectRef>
            <a:fontRef idx="minor">
              <a:schemeClr val="tx1"/>
            </a:fontRef>
          </p:style>
        </p:cxnSp>
        <p:sp>
          <p:nvSpPr>
            <p:cNvPr id="103" name="TextBox 102">
              <a:extLst>
                <a:ext uri="{FF2B5EF4-FFF2-40B4-BE49-F238E27FC236}">
                  <a16:creationId xmlns:a16="http://schemas.microsoft.com/office/drawing/2014/main" id="{E7B5BB72-CE34-6308-FD76-D79C8DCCDCDC}"/>
                </a:ext>
              </a:extLst>
            </p:cNvPr>
            <p:cNvSpPr txBox="1"/>
            <p:nvPr/>
          </p:nvSpPr>
          <p:spPr>
            <a:xfrm>
              <a:off x="10147255" y="6153254"/>
              <a:ext cx="1643669" cy="261610"/>
            </a:xfrm>
            <a:prstGeom prst="rect">
              <a:avLst/>
            </a:prstGeom>
            <a:noFill/>
          </p:spPr>
          <p:txBody>
            <a:bodyPr wrap="square" rtlCol="0">
              <a:spAutoFit/>
            </a:bodyPr>
            <a:lstStyle/>
            <a:p>
              <a:pPr algn="ctr"/>
              <a:r>
                <a:rPr lang="en-US" sz="1100" b="1" dirty="0">
                  <a:solidFill>
                    <a:srgbClr val="0066FF"/>
                  </a:solidFill>
                  <a:latin typeface="+mj-lt"/>
                </a:rPr>
                <a:t>Bảo vệ khóa mật mã</a:t>
              </a:r>
              <a:endParaRPr lang="vi-VN" sz="1100" b="1" dirty="0">
                <a:solidFill>
                  <a:srgbClr val="0066FF"/>
                </a:solidFill>
                <a:latin typeface="+mj-lt"/>
              </a:endParaRPr>
            </a:p>
          </p:txBody>
        </p:sp>
        <p:grpSp>
          <p:nvGrpSpPr>
            <p:cNvPr id="111" name="Group 110">
              <a:extLst>
                <a:ext uri="{FF2B5EF4-FFF2-40B4-BE49-F238E27FC236}">
                  <a16:creationId xmlns:a16="http://schemas.microsoft.com/office/drawing/2014/main" id="{4DB8B84F-D93C-A799-9947-50980E422E48}"/>
                </a:ext>
              </a:extLst>
            </p:cNvPr>
            <p:cNvGrpSpPr/>
            <p:nvPr/>
          </p:nvGrpSpPr>
          <p:grpSpPr>
            <a:xfrm>
              <a:off x="10095676" y="5753042"/>
              <a:ext cx="1746827" cy="311630"/>
              <a:chOff x="10086783" y="5753042"/>
              <a:chExt cx="1746827" cy="311630"/>
            </a:xfrm>
          </p:grpSpPr>
          <p:sp>
            <p:nvSpPr>
              <p:cNvPr id="105" name="TextBox 104">
                <a:extLst>
                  <a:ext uri="{FF2B5EF4-FFF2-40B4-BE49-F238E27FC236}">
                    <a16:creationId xmlns:a16="http://schemas.microsoft.com/office/drawing/2014/main" id="{0C9AF55F-6B05-324C-3BB3-BB816754C2D3}"/>
                  </a:ext>
                </a:extLst>
              </p:cNvPr>
              <p:cNvSpPr txBox="1"/>
              <p:nvPr/>
            </p:nvSpPr>
            <p:spPr>
              <a:xfrm>
                <a:off x="10356576" y="5770358"/>
                <a:ext cx="1477034" cy="276999"/>
              </a:xfrm>
              <a:prstGeom prst="rect">
                <a:avLst/>
              </a:prstGeom>
              <a:noFill/>
            </p:spPr>
            <p:txBody>
              <a:bodyPr wrap="square" rtlCol="0">
                <a:spAutoFit/>
              </a:bodyPr>
              <a:lstStyle/>
              <a:p>
                <a:r>
                  <a:rPr lang="en-US" sz="1200" b="1" dirty="0" err="1">
                    <a:solidFill>
                      <a:srgbClr val="0066FF"/>
                    </a:solidFill>
                    <a:latin typeface="+mj-lt"/>
                  </a:rPr>
                  <a:t>HSM</a:t>
                </a:r>
                <a:r>
                  <a:rPr lang="en-US" sz="1200" b="1" dirty="0">
                    <a:solidFill>
                      <a:srgbClr val="0066FF"/>
                    </a:solidFill>
                    <a:latin typeface="+mj-lt"/>
                  </a:rPr>
                  <a:t>/Cryptographic</a:t>
                </a:r>
                <a:endParaRPr lang="vi-VN" sz="1200" b="1" dirty="0">
                  <a:solidFill>
                    <a:srgbClr val="0066FF"/>
                  </a:solidFill>
                  <a:latin typeface="+mj-lt"/>
                </a:endParaRPr>
              </a:p>
            </p:txBody>
          </p:sp>
          <p:grpSp>
            <p:nvGrpSpPr>
              <p:cNvPr id="110" name="Group 109">
                <a:extLst>
                  <a:ext uri="{FF2B5EF4-FFF2-40B4-BE49-F238E27FC236}">
                    <a16:creationId xmlns:a16="http://schemas.microsoft.com/office/drawing/2014/main" id="{9B2686FC-A154-158D-4F9C-767E0E87096B}"/>
                  </a:ext>
                </a:extLst>
              </p:cNvPr>
              <p:cNvGrpSpPr/>
              <p:nvPr/>
            </p:nvGrpSpPr>
            <p:grpSpPr>
              <a:xfrm>
                <a:off x="10086783" y="5753042"/>
                <a:ext cx="321885" cy="311630"/>
                <a:chOff x="10086783" y="5753042"/>
                <a:chExt cx="321885" cy="311630"/>
              </a:xfrm>
            </p:grpSpPr>
            <p:pic>
              <p:nvPicPr>
                <p:cNvPr id="107" name="Graphic 106" descr="List with solid fill">
                  <a:extLst>
                    <a:ext uri="{FF2B5EF4-FFF2-40B4-BE49-F238E27FC236}">
                      <a16:creationId xmlns:a16="http://schemas.microsoft.com/office/drawing/2014/main" id="{8FE82A66-BBCC-1BAF-DDE1-76D4F66DDEA5}"/>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0086783" y="5753042"/>
                  <a:ext cx="282947" cy="282947"/>
                </a:xfrm>
                <a:prstGeom prst="rect">
                  <a:avLst/>
                </a:prstGeom>
              </p:spPr>
            </p:pic>
            <p:pic>
              <p:nvPicPr>
                <p:cNvPr id="109" name="Graphic 108" descr="Shield Tick with solid fill">
                  <a:extLst>
                    <a:ext uri="{FF2B5EF4-FFF2-40B4-BE49-F238E27FC236}">
                      <a16:creationId xmlns:a16="http://schemas.microsoft.com/office/drawing/2014/main" id="{B700C6A6-74CB-FE0A-F028-5B87A453F02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258664" y="5914668"/>
                  <a:ext cx="150004" cy="150004"/>
                </a:xfrm>
                <a:prstGeom prst="rect">
                  <a:avLst/>
                </a:prstGeom>
              </p:spPr>
            </p:pic>
          </p:grpSp>
        </p:grpSp>
      </p:grpSp>
    </p:spTree>
    <p:extLst>
      <p:ext uri="{BB962C8B-B14F-4D97-AF65-F5344CB8AC3E}">
        <p14:creationId xmlns:p14="http://schemas.microsoft.com/office/powerpoint/2010/main" val="3435177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8"/>
                                        </p:tgtEl>
                                        <p:attrNameLst>
                                          <p:attrName>r</p:attrName>
                                        </p:attrNameLst>
                                      </p:cBhvr>
                                    </p:animRot>
                                    <p:animRot by="-240000">
                                      <p:cBhvr>
                                        <p:cTn id="13" dur="200" fill="hold">
                                          <p:stCondLst>
                                            <p:cond delay="200"/>
                                          </p:stCondLst>
                                        </p:cTn>
                                        <p:tgtEl>
                                          <p:spTgt spid="8"/>
                                        </p:tgtEl>
                                        <p:attrNameLst>
                                          <p:attrName>r</p:attrName>
                                        </p:attrNameLst>
                                      </p:cBhvr>
                                    </p:animRot>
                                    <p:animRot by="240000">
                                      <p:cBhvr>
                                        <p:cTn id="14" dur="200" fill="hold">
                                          <p:stCondLst>
                                            <p:cond delay="400"/>
                                          </p:stCondLst>
                                        </p:cTn>
                                        <p:tgtEl>
                                          <p:spTgt spid="8"/>
                                        </p:tgtEl>
                                        <p:attrNameLst>
                                          <p:attrName>r</p:attrName>
                                        </p:attrNameLst>
                                      </p:cBhvr>
                                    </p:animRot>
                                    <p:animRot by="-240000">
                                      <p:cBhvr>
                                        <p:cTn id="15" dur="200" fill="hold">
                                          <p:stCondLst>
                                            <p:cond delay="600"/>
                                          </p:stCondLst>
                                        </p:cTn>
                                        <p:tgtEl>
                                          <p:spTgt spid="8"/>
                                        </p:tgtEl>
                                        <p:attrNameLst>
                                          <p:attrName>r</p:attrName>
                                        </p:attrNameLst>
                                      </p:cBhvr>
                                    </p:animRot>
                                    <p:animRot by="120000">
                                      <p:cBhvr>
                                        <p:cTn id="16" dur="200" fill="hold">
                                          <p:stCondLst>
                                            <p:cond delay="800"/>
                                          </p:stCondLst>
                                        </p:cTn>
                                        <p:tgtEl>
                                          <p:spTgt spid="8"/>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23"/>
                                        </p:tgtEl>
                                        <p:attrNameLst>
                                          <p:attrName>r</p:attrName>
                                        </p:attrNameLst>
                                      </p:cBhvr>
                                    </p:animRot>
                                    <p:animRot by="-240000">
                                      <p:cBhvr>
                                        <p:cTn id="19" dur="200" fill="hold">
                                          <p:stCondLst>
                                            <p:cond delay="200"/>
                                          </p:stCondLst>
                                        </p:cTn>
                                        <p:tgtEl>
                                          <p:spTgt spid="23"/>
                                        </p:tgtEl>
                                        <p:attrNameLst>
                                          <p:attrName>r</p:attrName>
                                        </p:attrNameLst>
                                      </p:cBhvr>
                                    </p:animRot>
                                    <p:animRot by="240000">
                                      <p:cBhvr>
                                        <p:cTn id="20" dur="200" fill="hold">
                                          <p:stCondLst>
                                            <p:cond delay="400"/>
                                          </p:stCondLst>
                                        </p:cTn>
                                        <p:tgtEl>
                                          <p:spTgt spid="23"/>
                                        </p:tgtEl>
                                        <p:attrNameLst>
                                          <p:attrName>r</p:attrName>
                                        </p:attrNameLst>
                                      </p:cBhvr>
                                    </p:animRot>
                                    <p:animRot by="-240000">
                                      <p:cBhvr>
                                        <p:cTn id="21" dur="200" fill="hold">
                                          <p:stCondLst>
                                            <p:cond delay="600"/>
                                          </p:stCondLst>
                                        </p:cTn>
                                        <p:tgtEl>
                                          <p:spTgt spid="23"/>
                                        </p:tgtEl>
                                        <p:attrNameLst>
                                          <p:attrName>r</p:attrName>
                                        </p:attrNameLst>
                                      </p:cBhvr>
                                    </p:animRot>
                                    <p:animRot by="120000">
                                      <p:cBhvr>
                                        <p:cTn id="22" dur="200" fill="hold">
                                          <p:stCondLst>
                                            <p:cond delay="800"/>
                                          </p:stCondLst>
                                        </p:cTn>
                                        <p:tgtEl>
                                          <p:spTgt spid="23"/>
                                        </p:tgtEl>
                                        <p:attrNameLst>
                                          <p:attrName>r</p:attrName>
                                        </p:attrNameLst>
                                      </p:cBhvr>
                                    </p:animRot>
                                  </p:childTnLst>
                                </p:cTn>
                              </p:par>
                              <p:par>
                                <p:cTn id="23" presetID="32" presetClass="emph" presetSubtype="0" fill="hold" nodeType="withEffect">
                                  <p:stCondLst>
                                    <p:cond delay="0"/>
                                  </p:stCondLst>
                                  <p:childTnLst>
                                    <p:animRot by="120000">
                                      <p:cBhvr>
                                        <p:cTn id="24" dur="100" fill="hold">
                                          <p:stCondLst>
                                            <p:cond delay="0"/>
                                          </p:stCondLst>
                                        </p:cTn>
                                        <p:tgtEl>
                                          <p:spTgt spid="34"/>
                                        </p:tgtEl>
                                        <p:attrNameLst>
                                          <p:attrName>r</p:attrName>
                                        </p:attrNameLst>
                                      </p:cBhvr>
                                    </p:animRot>
                                    <p:animRot by="-240000">
                                      <p:cBhvr>
                                        <p:cTn id="25" dur="200" fill="hold">
                                          <p:stCondLst>
                                            <p:cond delay="200"/>
                                          </p:stCondLst>
                                        </p:cTn>
                                        <p:tgtEl>
                                          <p:spTgt spid="34"/>
                                        </p:tgtEl>
                                        <p:attrNameLst>
                                          <p:attrName>r</p:attrName>
                                        </p:attrNameLst>
                                      </p:cBhvr>
                                    </p:animRot>
                                    <p:animRot by="240000">
                                      <p:cBhvr>
                                        <p:cTn id="26" dur="200" fill="hold">
                                          <p:stCondLst>
                                            <p:cond delay="400"/>
                                          </p:stCondLst>
                                        </p:cTn>
                                        <p:tgtEl>
                                          <p:spTgt spid="34"/>
                                        </p:tgtEl>
                                        <p:attrNameLst>
                                          <p:attrName>r</p:attrName>
                                        </p:attrNameLst>
                                      </p:cBhvr>
                                    </p:animRot>
                                    <p:animRot by="-240000">
                                      <p:cBhvr>
                                        <p:cTn id="27" dur="200" fill="hold">
                                          <p:stCondLst>
                                            <p:cond delay="600"/>
                                          </p:stCondLst>
                                        </p:cTn>
                                        <p:tgtEl>
                                          <p:spTgt spid="34"/>
                                        </p:tgtEl>
                                        <p:attrNameLst>
                                          <p:attrName>r</p:attrName>
                                        </p:attrNameLst>
                                      </p:cBhvr>
                                    </p:animRot>
                                    <p:animRot by="120000">
                                      <p:cBhvr>
                                        <p:cTn id="28" dur="200" fill="hold">
                                          <p:stCondLst>
                                            <p:cond delay="800"/>
                                          </p:stCondLst>
                                        </p:cTn>
                                        <p:tgtEl>
                                          <p:spTgt spid="34"/>
                                        </p:tgtEl>
                                        <p:attrNameLst>
                                          <p:attrName>r</p:attrName>
                                        </p:attrNameLst>
                                      </p:cBhvr>
                                    </p:animRot>
                                  </p:childTnLst>
                                </p:cTn>
                              </p:par>
                              <p:par>
                                <p:cTn id="29" presetID="32" presetClass="emph" presetSubtype="0" fill="hold" nodeType="withEffect">
                                  <p:stCondLst>
                                    <p:cond delay="0"/>
                                  </p:stCondLst>
                                  <p:childTnLst>
                                    <p:animRot by="120000">
                                      <p:cBhvr>
                                        <p:cTn id="30" dur="100" fill="hold">
                                          <p:stCondLst>
                                            <p:cond delay="0"/>
                                          </p:stCondLst>
                                        </p:cTn>
                                        <p:tgtEl>
                                          <p:spTgt spid="74"/>
                                        </p:tgtEl>
                                        <p:attrNameLst>
                                          <p:attrName>r</p:attrName>
                                        </p:attrNameLst>
                                      </p:cBhvr>
                                    </p:animRot>
                                    <p:animRot by="-240000">
                                      <p:cBhvr>
                                        <p:cTn id="31" dur="200" fill="hold">
                                          <p:stCondLst>
                                            <p:cond delay="200"/>
                                          </p:stCondLst>
                                        </p:cTn>
                                        <p:tgtEl>
                                          <p:spTgt spid="74"/>
                                        </p:tgtEl>
                                        <p:attrNameLst>
                                          <p:attrName>r</p:attrName>
                                        </p:attrNameLst>
                                      </p:cBhvr>
                                    </p:animRot>
                                    <p:animRot by="240000">
                                      <p:cBhvr>
                                        <p:cTn id="32" dur="200" fill="hold">
                                          <p:stCondLst>
                                            <p:cond delay="400"/>
                                          </p:stCondLst>
                                        </p:cTn>
                                        <p:tgtEl>
                                          <p:spTgt spid="74"/>
                                        </p:tgtEl>
                                        <p:attrNameLst>
                                          <p:attrName>r</p:attrName>
                                        </p:attrNameLst>
                                      </p:cBhvr>
                                    </p:animRot>
                                    <p:animRot by="-240000">
                                      <p:cBhvr>
                                        <p:cTn id="33" dur="200" fill="hold">
                                          <p:stCondLst>
                                            <p:cond delay="600"/>
                                          </p:stCondLst>
                                        </p:cTn>
                                        <p:tgtEl>
                                          <p:spTgt spid="74"/>
                                        </p:tgtEl>
                                        <p:attrNameLst>
                                          <p:attrName>r</p:attrName>
                                        </p:attrNameLst>
                                      </p:cBhvr>
                                    </p:animRot>
                                    <p:animRot by="120000">
                                      <p:cBhvr>
                                        <p:cTn id="34" dur="200" fill="hold">
                                          <p:stCondLst>
                                            <p:cond delay="800"/>
                                          </p:stCondLst>
                                        </p:cTn>
                                        <p:tgtEl>
                                          <p:spTgt spid="7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B210BDE5-FD5A-ECB1-447B-2EA928C45018}"/>
              </a:ext>
            </a:extLst>
          </p:cNvPr>
          <p:cNvSpPr/>
          <p:nvPr/>
        </p:nvSpPr>
        <p:spPr>
          <a:xfrm>
            <a:off x="3654206" y="968604"/>
            <a:ext cx="4920792" cy="4920792"/>
          </a:xfrm>
          <a:prstGeom prst="ellipse">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0" name="Group 9">
            <a:extLst>
              <a:ext uri="{FF2B5EF4-FFF2-40B4-BE49-F238E27FC236}">
                <a16:creationId xmlns:a16="http://schemas.microsoft.com/office/drawing/2014/main" id="{A721788C-5538-EF1D-80ED-F39E0E65E0AF}"/>
              </a:ext>
            </a:extLst>
          </p:cNvPr>
          <p:cNvGrpSpPr/>
          <p:nvPr/>
        </p:nvGrpSpPr>
        <p:grpSpPr>
          <a:xfrm>
            <a:off x="4549134" y="1863532"/>
            <a:ext cx="3130936" cy="3130936"/>
            <a:chOff x="1705014" y="1787593"/>
            <a:chExt cx="3130936" cy="3130936"/>
          </a:xfrm>
        </p:grpSpPr>
        <p:sp>
          <p:nvSpPr>
            <p:cNvPr id="7" name="Oval 6">
              <a:extLst>
                <a:ext uri="{FF2B5EF4-FFF2-40B4-BE49-F238E27FC236}">
                  <a16:creationId xmlns:a16="http://schemas.microsoft.com/office/drawing/2014/main" id="{2C1BB721-691E-4979-B984-A8E58C34D3DD}"/>
                </a:ext>
              </a:extLst>
            </p:cNvPr>
            <p:cNvSpPr/>
            <p:nvPr/>
          </p:nvSpPr>
          <p:spPr>
            <a:xfrm>
              <a:off x="1705014" y="1787593"/>
              <a:ext cx="3130936" cy="3130936"/>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 name="Circle: Hollow 8">
              <a:extLst>
                <a:ext uri="{FF2B5EF4-FFF2-40B4-BE49-F238E27FC236}">
                  <a16:creationId xmlns:a16="http://schemas.microsoft.com/office/drawing/2014/main" id="{9D853641-9DBC-40CF-A807-7222D8AFE28C}"/>
                </a:ext>
              </a:extLst>
            </p:cNvPr>
            <p:cNvSpPr/>
            <p:nvPr/>
          </p:nvSpPr>
          <p:spPr>
            <a:xfrm>
              <a:off x="1984313" y="2066892"/>
              <a:ext cx="2572339" cy="2572339"/>
            </a:xfrm>
            <a:prstGeom prst="donut">
              <a:avLst>
                <a:gd name="adj" fmla="val 335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grpSp>
      <p:sp>
        <p:nvSpPr>
          <p:cNvPr id="12" name="Oval 11">
            <a:extLst>
              <a:ext uri="{FF2B5EF4-FFF2-40B4-BE49-F238E27FC236}">
                <a16:creationId xmlns:a16="http://schemas.microsoft.com/office/drawing/2014/main" id="{5F606ECE-0907-90CE-AFDC-633674E276FA}"/>
              </a:ext>
            </a:extLst>
          </p:cNvPr>
          <p:cNvSpPr/>
          <p:nvPr/>
        </p:nvSpPr>
        <p:spPr>
          <a:xfrm>
            <a:off x="3654206" y="968604"/>
            <a:ext cx="4920792" cy="4920792"/>
          </a:xfrm>
          <a:prstGeom prst="ellipse">
            <a:avLst/>
          </a:prstGeom>
          <a:solidFill>
            <a:srgbClr val="0066FF">
              <a:alpha val="2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64" name="Group 63">
            <a:extLst>
              <a:ext uri="{FF2B5EF4-FFF2-40B4-BE49-F238E27FC236}">
                <a16:creationId xmlns:a16="http://schemas.microsoft.com/office/drawing/2014/main" id="{6ECA7170-6EDB-6250-4F19-DF3D28F0D500}"/>
              </a:ext>
            </a:extLst>
          </p:cNvPr>
          <p:cNvGrpSpPr/>
          <p:nvPr/>
        </p:nvGrpSpPr>
        <p:grpSpPr>
          <a:xfrm>
            <a:off x="8016055" y="3979924"/>
            <a:ext cx="3358315" cy="932873"/>
            <a:chOff x="8016055" y="3979924"/>
            <a:chExt cx="3358315" cy="932873"/>
          </a:xfrm>
        </p:grpSpPr>
        <p:sp>
          <p:nvSpPr>
            <p:cNvPr id="18" name="Oval 17">
              <a:extLst>
                <a:ext uri="{FF2B5EF4-FFF2-40B4-BE49-F238E27FC236}">
                  <a16:creationId xmlns:a16="http://schemas.microsoft.com/office/drawing/2014/main" id="{5B929E6F-474A-ED15-D359-9F48B6E3416D}"/>
                </a:ext>
              </a:extLst>
            </p:cNvPr>
            <p:cNvSpPr/>
            <p:nvPr/>
          </p:nvSpPr>
          <p:spPr>
            <a:xfrm>
              <a:off x="8016055" y="3979924"/>
              <a:ext cx="932873" cy="932873"/>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6" name="TextBox 25">
              <a:extLst>
                <a:ext uri="{FF2B5EF4-FFF2-40B4-BE49-F238E27FC236}">
                  <a16:creationId xmlns:a16="http://schemas.microsoft.com/office/drawing/2014/main" id="{01CCD978-083C-2326-EE3F-7D669D681BC2}"/>
                </a:ext>
              </a:extLst>
            </p:cNvPr>
            <p:cNvSpPr txBox="1"/>
            <p:nvPr/>
          </p:nvSpPr>
          <p:spPr>
            <a:xfrm>
              <a:off x="9030840" y="4215528"/>
              <a:ext cx="2343530" cy="461665"/>
            </a:xfrm>
            <a:prstGeom prst="rect">
              <a:avLst/>
            </a:prstGeom>
            <a:noFill/>
          </p:spPr>
          <p:txBody>
            <a:bodyPr wrap="square" rtlCol="0">
              <a:spAutoFit/>
            </a:bodyPr>
            <a:lstStyle/>
            <a:p>
              <a:r>
                <a:rPr lang="vi-VN" sz="1200" b="1" dirty="0">
                  <a:solidFill>
                    <a:schemeClr val="bg2">
                      <a:lumMod val="25000"/>
                    </a:schemeClr>
                  </a:solidFill>
                  <a:latin typeface="Roboto" pitchFamily="2" charset="0"/>
                  <a:ea typeface="Roboto" pitchFamily="2" charset="0"/>
                </a:rPr>
                <a:t>eID</a:t>
              </a:r>
              <a:r>
                <a:rPr lang="vi-VN" sz="1200" dirty="0">
                  <a:solidFill>
                    <a:schemeClr val="bg2">
                      <a:lumMod val="25000"/>
                    </a:schemeClr>
                  </a:solidFill>
                  <a:latin typeface="Roboto" pitchFamily="2" charset="0"/>
                  <a:ea typeface="Roboto" pitchFamily="2" charset="0"/>
                </a:rPr>
                <a:t>: </a:t>
              </a:r>
              <a:r>
                <a:rPr lang="en-US" sz="1200" dirty="0">
                  <a:solidFill>
                    <a:schemeClr val="bg2">
                      <a:lumMod val="25000"/>
                    </a:schemeClr>
                  </a:solidFill>
                  <a:latin typeface="Roboto" pitchFamily="2" charset="0"/>
                  <a:ea typeface="Roboto" pitchFamily="2" charset="0"/>
                </a:rPr>
                <a:t>Kết nối, chia sẻ định danh và thông tin</a:t>
              </a:r>
              <a:endParaRPr lang="vi-VN" sz="1200" dirty="0">
                <a:solidFill>
                  <a:schemeClr val="bg2">
                    <a:lumMod val="25000"/>
                  </a:schemeClr>
                </a:solidFill>
                <a:latin typeface="Roboto" pitchFamily="2" charset="0"/>
                <a:ea typeface="Roboto" pitchFamily="2" charset="0"/>
              </a:endParaRPr>
            </a:p>
          </p:txBody>
        </p:sp>
      </p:grpSp>
      <p:sp>
        <p:nvSpPr>
          <p:cNvPr id="30" name="TextBox 29">
            <a:extLst>
              <a:ext uri="{FF2B5EF4-FFF2-40B4-BE49-F238E27FC236}">
                <a16:creationId xmlns:a16="http://schemas.microsoft.com/office/drawing/2014/main" id="{014A0461-74E6-C53A-1DCD-1A115249AEDF}"/>
              </a:ext>
            </a:extLst>
          </p:cNvPr>
          <p:cNvSpPr txBox="1"/>
          <p:nvPr/>
        </p:nvSpPr>
        <p:spPr>
          <a:xfrm>
            <a:off x="5068733" y="3032053"/>
            <a:ext cx="2091738" cy="830997"/>
          </a:xfrm>
          <a:prstGeom prst="rect">
            <a:avLst/>
          </a:prstGeom>
          <a:noFill/>
        </p:spPr>
        <p:txBody>
          <a:bodyPr wrap="square" rtlCol="0">
            <a:spAutoFit/>
          </a:bodyPr>
          <a:lstStyle/>
          <a:p>
            <a:pPr algn="ctr"/>
            <a:r>
              <a:rPr lang="en-US" sz="1600" b="1" dirty="0">
                <a:solidFill>
                  <a:schemeClr val="bg1"/>
                </a:solidFill>
                <a:latin typeface="Roboto" pitchFamily="2" charset="0"/>
                <a:ea typeface="Roboto" pitchFamily="2" charset="0"/>
              </a:rPr>
              <a:t>Tích hợp liên thông - An toàn – </a:t>
            </a:r>
          </a:p>
          <a:p>
            <a:pPr algn="ctr"/>
            <a:r>
              <a:rPr lang="en-US" sz="1600" b="1" dirty="0">
                <a:solidFill>
                  <a:schemeClr val="bg1"/>
                </a:solidFill>
                <a:latin typeface="Roboto" pitchFamily="2" charset="0"/>
                <a:ea typeface="Roboto" pitchFamily="2" charset="0"/>
              </a:rPr>
              <a:t>Tuân thủ quốc gia</a:t>
            </a:r>
            <a:endParaRPr lang="vi-VN" sz="1600" b="1" dirty="0">
              <a:solidFill>
                <a:schemeClr val="bg1"/>
              </a:solidFill>
              <a:latin typeface="Roboto" pitchFamily="2" charset="0"/>
              <a:ea typeface="Roboto" pitchFamily="2" charset="0"/>
            </a:endParaRPr>
          </a:p>
        </p:txBody>
      </p:sp>
      <p:sp>
        <p:nvSpPr>
          <p:cNvPr id="3" name="TextBox 2">
            <a:extLst>
              <a:ext uri="{FF2B5EF4-FFF2-40B4-BE49-F238E27FC236}">
                <a16:creationId xmlns:a16="http://schemas.microsoft.com/office/drawing/2014/main" id="{DB99F436-1E82-C6DA-1434-3422EC6F15AB}"/>
              </a:ext>
            </a:extLst>
          </p:cNvPr>
          <p:cNvSpPr txBox="1"/>
          <p:nvPr/>
        </p:nvSpPr>
        <p:spPr>
          <a:xfrm>
            <a:off x="1394454" y="165039"/>
            <a:ext cx="9624066" cy="584775"/>
          </a:xfrm>
          <a:prstGeom prst="rect">
            <a:avLst/>
          </a:prstGeom>
          <a:noFill/>
        </p:spPr>
        <p:txBody>
          <a:bodyPr wrap="square" rtlCol="0">
            <a:spAutoFit/>
          </a:bodyPr>
          <a:lstStyle/>
          <a:p>
            <a:pPr algn="ctr"/>
            <a:r>
              <a:rPr lang="en-US" sz="3200" b="1" dirty="0">
                <a:solidFill>
                  <a:srgbClr val="0066FF"/>
                </a:solidFill>
                <a:latin typeface="+mj-lt"/>
              </a:rPr>
              <a:t>SẴN SÀNG KẾT NỐI HỆ SINH THÁI BỘ CÔNG AN/</a:t>
            </a:r>
            <a:r>
              <a:rPr lang="en-US" sz="3200" b="1" dirty="0" err="1">
                <a:solidFill>
                  <a:srgbClr val="0066FF"/>
                </a:solidFill>
                <a:latin typeface="+mj-lt"/>
              </a:rPr>
              <a:t>RAR</a:t>
            </a:r>
            <a:endParaRPr lang="vi-VN" sz="3200" b="1" dirty="0">
              <a:solidFill>
                <a:srgbClr val="0066FF"/>
              </a:solidFill>
              <a:latin typeface="+mj-lt"/>
            </a:endParaRPr>
          </a:p>
        </p:txBody>
      </p:sp>
      <p:grpSp>
        <p:nvGrpSpPr>
          <p:cNvPr id="62" name="Group 61">
            <a:extLst>
              <a:ext uri="{FF2B5EF4-FFF2-40B4-BE49-F238E27FC236}">
                <a16:creationId xmlns:a16="http://schemas.microsoft.com/office/drawing/2014/main" id="{0D2886EB-82E2-044D-A003-CB343C72FCA8}"/>
              </a:ext>
            </a:extLst>
          </p:cNvPr>
          <p:cNvGrpSpPr/>
          <p:nvPr/>
        </p:nvGrpSpPr>
        <p:grpSpPr>
          <a:xfrm>
            <a:off x="7482592" y="1168842"/>
            <a:ext cx="3764528" cy="932873"/>
            <a:chOff x="7482592" y="1168842"/>
            <a:chExt cx="3764528" cy="932873"/>
          </a:xfrm>
        </p:grpSpPr>
        <p:sp>
          <p:nvSpPr>
            <p:cNvPr id="22" name="TextBox 21">
              <a:extLst>
                <a:ext uri="{FF2B5EF4-FFF2-40B4-BE49-F238E27FC236}">
                  <a16:creationId xmlns:a16="http://schemas.microsoft.com/office/drawing/2014/main" id="{F59D5511-AA2C-A94E-0A69-7949DB0ACF88}"/>
                </a:ext>
              </a:extLst>
            </p:cNvPr>
            <p:cNvSpPr txBox="1"/>
            <p:nvPr/>
          </p:nvSpPr>
          <p:spPr>
            <a:xfrm>
              <a:off x="8574998" y="1496779"/>
              <a:ext cx="2672122" cy="276999"/>
            </a:xfrm>
            <a:prstGeom prst="rect">
              <a:avLst/>
            </a:prstGeom>
            <a:noFill/>
          </p:spPr>
          <p:txBody>
            <a:bodyPr wrap="square" rtlCol="0">
              <a:spAutoFit/>
            </a:bodyPr>
            <a:lstStyle/>
            <a:p>
              <a:r>
                <a:rPr lang="vi-VN" sz="1200" b="1" dirty="0">
                  <a:solidFill>
                    <a:schemeClr val="bg2">
                      <a:lumMod val="25000"/>
                    </a:schemeClr>
                  </a:solidFill>
                  <a:latin typeface="Roboto" pitchFamily="2" charset="0"/>
                  <a:ea typeface="Roboto" pitchFamily="2" charset="0"/>
                </a:rPr>
                <a:t>VNeID</a:t>
              </a:r>
              <a:r>
                <a:rPr lang="vi-VN" sz="1200" dirty="0">
                  <a:solidFill>
                    <a:schemeClr val="bg2">
                      <a:lumMod val="25000"/>
                    </a:schemeClr>
                  </a:solidFill>
                  <a:latin typeface="Roboto" pitchFamily="2" charset="0"/>
                  <a:ea typeface="Roboto" pitchFamily="2" charset="0"/>
                </a:rPr>
                <a:t>: </a:t>
              </a:r>
              <a:r>
                <a:rPr lang="en-US" sz="1200" dirty="0">
                  <a:solidFill>
                    <a:schemeClr val="bg2">
                      <a:lumMod val="25000"/>
                    </a:schemeClr>
                  </a:solidFill>
                  <a:latin typeface="Roboto" pitchFamily="2" charset="0"/>
                  <a:ea typeface="Roboto" pitchFamily="2" charset="0"/>
                </a:rPr>
                <a:t>Định danh công dân quốc gia</a:t>
              </a:r>
              <a:endParaRPr lang="vi-VN" sz="1200" dirty="0">
                <a:solidFill>
                  <a:schemeClr val="bg2">
                    <a:lumMod val="25000"/>
                  </a:schemeClr>
                </a:solidFill>
                <a:latin typeface="Roboto" pitchFamily="2" charset="0"/>
                <a:ea typeface="Roboto" pitchFamily="2" charset="0"/>
              </a:endParaRPr>
            </a:p>
          </p:txBody>
        </p:sp>
        <p:grpSp>
          <p:nvGrpSpPr>
            <p:cNvPr id="61" name="Group 60">
              <a:extLst>
                <a:ext uri="{FF2B5EF4-FFF2-40B4-BE49-F238E27FC236}">
                  <a16:creationId xmlns:a16="http://schemas.microsoft.com/office/drawing/2014/main" id="{432FA3A9-9EBE-2501-067E-C85C2E50F921}"/>
                </a:ext>
              </a:extLst>
            </p:cNvPr>
            <p:cNvGrpSpPr/>
            <p:nvPr/>
          </p:nvGrpSpPr>
          <p:grpSpPr>
            <a:xfrm>
              <a:off x="7482592" y="1168842"/>
              <a:ext cx="932873" cy="932873"/>
              <a:chOff x="7482592" y="1168842"/>
              <a:chExt cx="932873" cy="932873"/>
            </a:xfrm>
          </p:grpSpPr>
          <p:sp>
            <p:nvSpPr>
              <p:cNvPr id="14" name="Oval 13">
                <a:extLst>
                  <a:ext uri="{FF2B5EF4-FFF2-40B4-BE49-F238E27FC236}">
                    <a16:creationId xmlns:a16="http://schemas.microsoft.com/office/drawing/2014/main" id="{703FEACD-84DC-FE31-19FC-D926FDF03F8B}"/>
                  </a:ext>
                </a:extLst>
              </p:cNvPr>
              <p:cNvSpPr/>
              <p:nvPr/>
            </p:nvSpPr>
            <p:spPr>
              <a:xfrm>
                <a:off x="7482592" y="1168842"/>
                <a:ext cx="932873" cy="932873"/>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8" name="Picture 7">
                <a:extLst>
                  <a:ext uri="{FF2B5EF4-FFF2-40B4-BE49-F238E27FC236}">
                    <a16:creationId xmlns:a16="http://schemas.microsoft.com/office/drawing/2014/main" id="{780B6C56-441B-7AAB-14C6-44C3904133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2483" y="1328733"/>
                <a:ext cx="613091" cy="613091"/>
              </a:xfrm>
              <a:prstGeom prst="roundRect">
                <a:avLst>
                  <a:gd name="adj" fmla="val 24587"/>
                </a:avLst>
              </a:prstGeom>
            </p:spPr>
          </p:pic>
        </p:grpSp>
      </p:grpSp>
      <p:grpSp>
        <p:nvGrpSpPr>
          <p:cNvPr id="63" name="Group 62">
            <a:extLst>
              <a:ext uri="{FF2B5EF4-FFF2-40B4-BE49-F238E27FC236}">
                <a16:creationId xmlns:a16="http://schemas.microsoft.com/office/drawing/2014/main" id="{B12437C7-844A-0899-94DB-FA2E74C8D8E1}"/>
              </a:ext>
            </a:extLst>
          </p:cNvPr>
          <p:cNvGrpSpPr/>
          <p:nvPr/>
        </p:nvGrpSpPr>
        <p:grpSpPr>
          <a:xfrm>
            <a:off x="8089589" y="2474264"/>
            <a:ext cx="3616611" cy="932873"/>
            <a:chOff x="8089589" y="2474264"/>
            <a:chExt cx="3616611" cy="932873"/>
          </a:xfrm>
        </p:grpSpPr>
        <p:sp>
          <p:nvSpPr>
            <p:cNvPr id="24" name="TextBox 23">
              <a:extLst>
                <a:ext uri="{FF2B5EF4-FFF2-40B4-BE49-F238E27FC236}">
                  <a16:creationId xmlns:a16="http://schemas.microsoft.com/office/drawing/2014/main" id="{E0A800F0-C89B-6FC8-1072-4A25CA15E865}"/>
                </a:ext>
              </a:extLst>
            </p:cNvPr>
            <p:cNvSpPr txBox="1"/>
            <p:nvPr/>
          </p:nvSpPr>
          <p:spPr>
            <a:xfrm>
              <a:off x="9124562" y="2709868"/>
              <a:ext cx="2581638" cy="461665"/>
            </a:xfrm>
            <a:prstGeom prst="rect">
              <a:avLst/>
            </a:prstGeom>
            <a:noFill/>
          </p:spPr>
          <p:txBody>
            <a:bodyPr wrap="square" rtlCol="0">
              <a:spAutoFit/>
            </a:bodyPr>
            <a:lstStyle/>
            <a:p>
              <a:r>
                <a:rPr lang="vi-VN" sz="1200" b="1" dirty="0">
                  <a:solidFill>
                    <a:schemeClr val="bg2">
                      <a:lumMod val="25000"/>
                    </a:schemeClr>
                  </a:solidFill>
                  <a:latin typeface="Roboto" pitchFamily="2" charset="0"/>
                  <a:ea typeface="Roboto" pitchFamily="2" charset="0"/>
                </a:rPr>
                <a:t>RSHUB</a:t>
              </a:r>
              <a:r>
                <a:rPr lang="vi-VN" sz="1200" dirty="0">
                  <a:solidFill>
                    <a:schemeClr val="bg2">
                      <a:lumMod val="25000"/>
                    </a:schemeClr>
                  </a:solidFill>
                  <a:latin typeface="Roboto" pitchFamily="2" charset="0"/>
                  <a:ea typeface="Roboto" pitchFamily="2" charset="0"/>
                </a:rPr>
                <a:t>: </a:t>
              </a:r>
              <a:r>
                <a:rPr lang="en-US" sz="1200" dirty="0">
                  <a:solidFill>
                    <a:schemeClr val="bg2">
                      <a:lumMod val="25000"/>
                    </a:schemeClr>
                  </a:solidFill>
                  <a:latin typeface="Roboto" pitchFamily="2" charset="0"/>
                  <a:ea typeface="Roboto" pitchFamily="2" charset="0"/>
                </a:rPr>
                <a:t>Nền tảng kết nối định danh quốc gia</a:t>
              </a:r>
              <a:endParaRPr lang="vi-VN" sz="1200" dirty="0">
                <a:solidFill>
                  <a:schemeClr val="bg2">
                    <a:lumMod val="25000"/>
                  </a:schemeClr>
                </a:solidFill>
                <a:latin typeface="Roboto" pitchFamily="2" charset="0"/>
                <a:ea typeface="Roboto" pitchFamily="2" charset="0"/>
              </a:endParaRPr>
            </a:p>
          </p:txBody>
        </p:sp>
        <p:grpSp>
          <p:nvGrpSpPr>
            <p:cNvPr id="48" name="Group 47">
              <a:extLst>
                <a:ext uri="{FF2B5EF4-FFF2-40B4-BE49-F238E27FC236}">
                  <a16:creationId xmlns:a16="http://schemas.microsoft.com/office/drawing/2014/main" id="{7AE96554-DF59-03F0-281B-FDCA5ADD547C}"/>
                </a:ext>
              </a:extLst>
            </p:cNvPr>
            <p:cNvGrpSpPr/>
            <p:nvPr/>
          </p:nvGrpSpPr>
          <p:grpSpPr>
            <a:xfrm>
              <a:off x="8089589" y="2474264"/>
              <a:ext cx="932873" cy="932873"/>
              <a:chOff x="7742117" y="2474264"/>
              <a:chExt cx="932873" cy="932873"/>
            </a:xfrm>
          </p:grpSpPr>
          <p:sp>
            <p:nvSpPr>
              <p:cNvPr id="16" name="Oval 15">
                <a:extLst>
                  <a:ext uri="{FF2B5EF4-FFF2-40B4-BE49-F238E27FC236}">
                    <a16:creationId xmlns:a16="http://schemas.microsoft.com/office/drawing/2014/main" id="{69EE5CCB-5F59-0B08-07A1-B169E49372B6}"/>
                  </a:ext>
                </a:extLst>
              </p:cNvPr>
              <p:cNvSpPr/>
              <p:nvPr/>
            </p:nvSpPr>
            <p:spPr>
              <a:xfrm>
                <a:off x="7742117" y="2474264"/>
                <a:ext cx="932873" cy="932873"/>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5" name="Graphic 14" descr="Badge Tick with solid fill">
                <a:extLst>
                  <a:ext uri="{FF2B5EF4-FFF2-40B4-BE49-F238E27FC236}">
                    <a16:creationId xmlns:a16="http://schemas.microsoft.com/office/drawing/2014/main" id="{5B765701-298B-6687-48C1-9A74DAE7518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52421" y="2584568"/>
                <a:ext cx="712265" cy="712265"/>
              </a:xfrm>
              <a:prstGeom prst="rect">
                <a:avLst/>
              </a:prstGeom>
            </p:spPr>
          </p:pic>
        </p:grpSp>
      </p:grpSp>
      <p:grpSp>
        <p:nvGrpSpPr>
          <p:cNvPr id="65" name="Group 64">
            <a:extLst>
              <a:ext uri="{FF2B5EF4-FFF2-40B4-BE49-F238E27FC236}">
                <a16:creationId xmlns:a16="http://schemas.microsoft.com/office/drawing/2014/main" id="{81EE4A36-601A-140B-7EE9-1F3CB284BC6A}"/>
              </a:ext>
            </a:extLst>
          </p:cNvPr>
          <p:cNvGrpSpPr/>
          <p:nvPr/>
        </p:nvGrpSpPr>
        <p:grpSpPr>
          <a:xfrm>
            <a:off x="6925950" y="5411157"/>
            <a:ext cx="3802720" cy="932873"/>
            <a:chOff x="6925950" y="5411157"/>
            <a:chExt cx="3802720" cy="932873"/>
          </a:xfrm>
        </p:grpSpPr>
        <p:sp>
          <p:nvSpPr>
            <p:cNvPr id="28" name="TextBox 27">
              <a:extLst>
                <a:ext uri="{FF2B5EF4-FFF2-40B4-BE49-F238E27FC236}">
                  <a16:creationId xmlns:a16="http://schemas.microsoft.com/office/drawing/2014/main" id="{7DDE5C9B-DDE5-E362-40C8-F42F0DDCA576}"/>
                </a:ext>
              </a:extLst>
            </p:cNvPr>
            <p:cNvSpPr txBox="1"/>
            <p:nvPr/>
          </p:nvSpPr>
          <p:spPr>
            <a:xfrm>
              <a:off x="8016055" y="5739094"/>
              <a:ext cx="2712615" cy="276999"/>
            </a:xfrm>
            <a:prstGeom prst="rect">
              <a:avLst/>
            </a:prstGeom>
            <a:noFill/>
          </p:spPr>
          <p:txBody>
            <a:bodyPr wrap="square" rtlCol="0">
              <a:spAutoFit/>
            </a:bodyPr>
            <a:lstStyle/>
            <a:p>
              <a:r>
                <a:rPr lang="vi-VN" sz="1200" b="1" dirty="0">
                  <a:solidFill>
                    <a:schemeClr val="bg2">
                      <a:lumMod val="25000"/>
                    </a:schemeClr>
                  </a:solidFill>
                  <a:latin typeface="Roboto" pitchFamily="2" charset="0"/>
                  <a:ea typeface="Roboto" pitchFamily="2" charset="0"/>
                </a:rPr>
                <a:t>Shareinfo</a:t>
              </a:r>
              <a:r>
                <a:rPr lang="vi-VN" sz="1200" dirty="0">
                  <a:solidFill>
                    <a:schemeClr val="bg2">
                      <a:lumMod val="25000"/>
                    </a:schemeClr>
                  </a:solidFill>
                  <a:latin typeface="Roboto" pitchFamily="2" charset="0"/>
                  <a:ea typeface="Roboto" pitchFamily="2" charset="0"/>
                </a:rPr>
                <a:t>: </a:t>
              </a:r>
              <a:r>
                <a:rPr lang="en-US" sz="1200" dirty="0">
                  <a:solidFill>
                    <a:schemeClr val="bg2">
                      <a:lumMod val="25000"/>
                    </a:schemeClr>
                  </a:solidFill>
                  <a:latin typeface="Roboto" pitchFamily="2" charset="0"/>
                  <a:ea typeface="Roboto" pitchFamily="2" charset="0"/>
                </a:rPr>
                <a:t>Chia sẻ dữ liệu định danh</a:t>
              </a:r>
              <a:endParaRPr lang="vi-VN" sz="1200" dirty="0">
                <a:solidFill>
                  <a:schemeClr val="bg2">
                    <a:lumMod val="25000"/>
                  </a:schemeClr>
                </a:solidFill>
                <a:latin typeface="Roboto" pitchFamily="2" charset="0"/>
                <a:ea typeface="Roboto" pitchFamily="2" charset="0"/>
              </a:endParaRPr>
            </a:p>
          </p:txBody>
        </p:sp>
        <p:grpSp>
          <p:nvGrpSpPr>
            <p:cNvPr id="44" name="Group 43">
              <a:extLst>
                <a:ext uri="{FF2B5EF4-FFF2-40B4-BE49-F238E27FC236}">
                  <a16:creationId xmlns:a16="http://schemas.microsoft.com/office/drawing/2014/main" id="{114EAEC4-CEBB-949F-55D9-563CD03FC2C2}"/>
                </a:ext>
              </a:extLst>
            </p:cNvPr>
            <p:cNvGrpSpPr/>
            <p:nvPr/>
          </p:nvGrpSpPr>
          <p:grpSpPr>
            <a:xfrm>
              <a:off x="6925950" y="5411157"/>
              <a:ext cx="932873" cy="932873"/>
              <a:chOff x="6578478" y="5411157"/>
              <a:chExt cx="932873" cy="932873"/>
            </a:xfrm>
          </p:grpSpPr>
          <p:sp>
            <p:nvSpPr>
              <p:cNvPr id="20" name="Oval 19">
                <a:extLst>
                  <a:ext uri="{FF2B5EF4-FFF2-40B4-BE49-F238E27FC236}">
                    <a16:creationId xmlns:a16="http://schemas.microsoft.com/office/drawing/2014/main" id="{8D39D7ED-58B4-5580-DEEE-6DD832274A73}"/>
                  </a:ext>
                </a:extLst>
              </p:cNvPr>
              <p:cNvSpPr/>
              <p:nvPr/>
            </p:nvSpPr>
            <p:spPr>
              <a:xfrm>
                <a:off x="6578478" y="5411157"/>
                <a:ext cx="932873" cy="932873"/>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38" name="Graphic 37" descr="Share with solid fill">
                <a:extLst>
                  <a:ext uri="{FF2B5EF4-FFF2-40B4-BE49-F238E27FC236}">
                    <a16:creationId xmlns:a16="http://schemas.microsoft.com/office/drawing/2014/main" id="{3E846012-6C3E-B551-28F1-B31E165D809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67854" y="5500533"/>
                <a:ext cx="754120" cy="754120"/>
              </a:xfrm>
              <a:prstGeom prst="rect">
                <a:avLst/>
              </a:prstGeom>
            </p:spPr>
          </p:pic>
        </p:grpSp>
      </p:grpSp>
      <p:pic>
        <p:nvPicPr>
          <p:cNvPr id="40" name="Graphic 39" descr="Employee badge with solid fill">
            <a:extLst>
              <a:ext uri="{FF2B5EF4-FFF2-40B4-BE49-F238E27FC236}">
                <a16:creationId xmlns:a16="http://schemas.microsoft.com/office/drawing/2014/main" id="{A5BFBFCA-1A5A-F1E0-8C16-71EFDBD16E2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57157" y="4084920"/>
            <a:ext cx="645047" cy="645047"/>
          </a:xfrm>
          <a:prstGeom prst="rect">
            <a:avLst/>
          </a:prstGeom>
        </p:spPr>
      </p:pic>
      <p:grpSp>
        <p:nvGrpSpPr>
          <p:cNvPr id="56" name="Group 55">
            <a:extLst>
              <a:ext uri="{FF2B5EF4-FFF2-40B4-BE49-F238E27FC236}">
                <a16:creationId xmlns:a16="http://schemas.microsoft.com/office/drawing/2014/main" id="{1DE4B76B-39D3-5C81-5C9F-3EC47182531F}"/>
              </a:ext>
            </a:extLst>
          </p:cNvPr>
          <p:cNvGrpSpPr/>
          <p:nvPr/>
        </p:nvGrpSpPr>
        <p:grpSpPr>
          <a:xfrm>
            <a:off x="1437473" y="5294538"/>
            <a:ext cx="3648922" cy="932873"/>
            <a:chOff x="1437473" y="5294538"/>
            <a:chExt cx="3648922" cy="932873"/>
          </a:xfrm>
        </p:grpSpPr>
        <p:sp>
          <p:nvSpPr>
            <p:cNvPr id="36" name="TextBox 35">
              <a:extLst>
                <a:ext uri="{FF2B5EF4-FFF2-40B4-BE49-F238E27FC236}">
                  <a16:creationId xmlns:a16="http://schemas.microsoft.com/office/drawing/2014/main" id="{A56F1668-CE07-1710-49CC-3133D3B0C2FD}"/>
                </a:ext>
              </a:extLst>
            </p:cNvPr>
            <p:cNvSpPr txBox="1"/>
            <p:nvPr/>
          </p:nvSpPr>
          <p:spPr>
            <a:xfrm>
              <a:off x="1437473" y="5622475"/>
              <a:ext cx="2609655" cy="276999"/>
            </a:xfrm>
            <a:prstGeom prst="rect">
              <a:avLst/>
            </a:prstGeom>
            <a:noFill/>
          </p:spPr>
          <p:txBody>
            <a:bodyPr wrap="square" rtlCol="0">
              <a:spAutoFit/>
            </a:bodyPr>
            <a:lstStyle/>
            <a:p>
              <a:pPr algn="r"/>
              <a:r>
                <a:rPr lang="vi-VN" sz="1200" b="1" dirty="0">
                  <a:solidFill>
                    <a:schemeClr val="bg2">
                      <a:lumMod val="25000"/>
                    </a:schemeClr>
                  </a:solidFill>
                  <a:latin typeface="Roboto" pitchFamily="2" charset="0"/>
                  <a:ea typeface="Roboto" pitchFamily="2" charset="0"/>
                </a:rPr>
                <a:t>SSO</a:t>
              </a:r>
              <a:r>
                <a:rPr lang="vi-VN" sz="1200" dirty="0">
                  <a:solidFill>
                    <a:schemeClr val="bg2">
                      <a:lumMod val="25000"/>
                    </a:schemeClr>
                  </a:solidFill>
                  <a:latin typeface="Roboto" pitchFamily="2" charset="0"/>
                  <a:ea typeface="Roboto" pitchFamily="2" charset="0"/>
                </a:rPr>
                <a:t>: </a:t>
              </a:r>
              <a:r>
                <a:rPr lang="en-US" sz="1200" dirty="0">
                  <a:solidFill>
                    <a:schemeClr val="bg2">
                      <a:lumMod val="25000"/>
                    </a:schemeClr>
                  </a:solidFill>
                  <a:latin typeface="Roboto" pitchFamily="2" charset="0"/>
                  <a:ea typeface="Roboto" pitchFamily="2" charset="0"/>
                </a:rPr>
                <a:t>Xác thực và liên thông</a:t>
              </a:r>
              <a:endParaRPr lang="vi-VN" sz="1200" dirty="0">
                <a:solidFill>
                  <a:schemeClr val="bg2">
                    <a:lumMod val="25000"/>
                  </a:schemeClr>
                </a:solidFill>
                <a:latin typeface="Roboto" pitchFamily="2" charset="0"/>
                <a:ea typeface="Roboto" pitchFamily="2" charset="0"/>
              </a:endParaRPr>
            </a:p>
          </p:txBody>
        </p:sp>
        <p:grpSp>
          <p:nvGrpSpPr>
            <p:cNvPr id="43" name="Group 42">
              <a:extLst>
                <a:ext uri="{FF2B5EF4-FFF2-40B4-BE49-F238E27FC236}">
                  <a16:creationId xmlns:a16="http://schemas.microsoft.com/office/drawing/2014/main" id="{C88EBBB4-FBFF-730C-098E-8846E86C6DAB}"/>
                </a:ext>
              </a:extLst>
            </p:cNvPr>
            <p:cNvGrpSpPr/>
            <p:nvPr/>
          </p:nvGrpSpPr>
          <p:grpSpPr>
            <a:xfrm>
              <a:off x="4153522" y="5294538"/>
              <a:ext cx="932873" cy="932873"/>
              <a:chOff x="3806050" y="5294538"/>
              <a:chExt cx="932873" cy="932873"/>
            </a:xfrm>
          </p:grpSpPr>
          <p:sp>
            <p:nvSpPr>
              <p:cNvPr id="25" name="Oval 24">
                <a:extLst>
                  <a:ext uri="{FF2B5EF4-FFF2-40B4-BE49-F238E27FC236}">
                    <a16:creationId xmlns:a16="http://schemas.microsoft.com/office/drawing/2014/main" id="{9AA9E7A3-EED4-3913-0C60-6CE9755946F0}"/>
                  </a:ext>
                </a:extLst>
              </p:cNvPr>
              <p:cNvSpPr/>
              <p:nvPr/>
            </p:nvSpPr>
            <p:spPr>
              <a:xfrm>
                <a:off x="3806050" y="5294538"/>
                <a:ext cx="932873" cy="932873"/>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42" name="Graphic 41" descr="Share with solid fill">
                <a:extLst>
                  <a:ext uri="{FF2B5EF4-FFF2-40B4-BE49-F238E27FC236}">
                    <a16:creationId xmlns:a16="http://schemas.microsoft.com/office/drawing/2014/main" id="{15F891D1-755F-2CEF-A2A4-98BCAF25655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977802" y="5466290"/>
                <a:ext cx="589368" cy="589368"/>
              </a:xfrm>
              <a:prstGeom prst="rect">
                <a:avLst/>
              </a:prstGeom>
            </p:spPr>
          </p:pic>
        </p:grpSp>
      </p:grpSp>
      <p:grpSp>
        <p:nvGrpSpPr>
          <p:cNvPr id="57" name="Group 56">
            <a:extLst>
              <a:ext uri="{FF2B5EF4-FFF2-40B4-BE49-F238E27FC236}">
                <a16:creationId xmlns:a16="http://schemas.microsoft.com/office/drawing/2014/main" id="{F5CC1A22-6E8C-72BD-2804-E411353E7B4E}"/>
              </a:ext>
            </a:extLst>
          </p:cNvPr>
          <p:cNvGrpSpPr/>
          <p:nvPr/>
        </p:nvGrpSpPr>
        <p:grpSpPr>
          <a:xfrm>
            <a:off x="608154" y="4113651"/>
            <a:ext cx="3545368" cy="932873"/>
            <a:chOff x="608154" y="4113651"/>
            <a:chExt cx="3545368" cy="932873"/>
          </a:xfrm>
        </p:grpSpPr>
        <p:sp>
          <p:nvSpPr>
            <p:cNvPr id="34" name="TextBox 33">
              <a:extLst>
                <a:ext uri="{FF2B5EF4-FFF2-40B4-BE49-F238E27FC236}">
                  <a16:creationId xmlns:a16="http://schemas.microsoft.com/office/drawing/2014/main" id="{DF32FA8D-E55C-B0AD-E000-D852886AA54A}"/>
                </a:ext>
              </a:extLst>
            </p:cNvPr>
            <p:cNvSpPr txBox="1"/>
            <p:nvPr/>
          </p:nvSpPr>
          <p:spPr>
            <a:xfrm>
              <a:off x="608154" y="4349255"/>
              <a:ext cx="2549768" cy="461665"/>
            </a:xfrm>
            <a:prstGeom prst="rect">
              <a:avLst/>
            </a:prstGeom>
            <a:noFill/>
          </p:spPr>
          <p:txBody>
            <a:bodyPr wrap="square" rtlCol="0">
              <a:spAutoFit/>
            </a:bodyPr>
            <a:lstStyle/>
            <a:p>
              <a:pPr algn="r"/>
              <a:r>
                <a:rPr lang="vi-VN" sz="1200" b="1" dirty="0">
                  <a:solidFill>
                    <a:schemeClr val="bg2">
                      <a:lumMod val="25000"/>
                    </a:schemeClr>
                  </a:solidFill>
                  <a:latin typeface="Roboto" pitchFamily="2" charset="0"/>
                  <a:ea typeface="Roboto" pitchFamily="2" charset="0"/>
                </a:rPr>
                <a:t>Hệ sinh thái public CA</a:t>
              </a:r>
              <a:r>
                <a:rPr lang="vi-VN" sz="1200" dirty="0">
                  <a:solidFill>
                    <a:schemeClr val="bg2">
                      <a:lumMod val="25000"/>
                    </a:schemeClr>
                  </a:solidFill>
                  <a:latin typeface="Roboto" pitchFamily="2" charset="0"/>
                  <a:ea typeface="Roboto" pitchFamily="2" charset="0"/>
                </a:rPr>
                <a:t>: </a:t>
              </a:r>
              <a:r>
                <a:rPr lang="en-US" sz="1200" dirty="0">
                  <a:solidFill>
                    <a:schemeClr val="bg2">
                      <a:lumMod val="25000"/>
                    </a:schemeClr>
                  </a:solidFill>
                  <a:latin typeface="Roboto" pitchFamily="2" charset="0"/>
                  <a:ea typeface="Roboto" pitchFamily="2" charset="0"/>
                </a:rPr>
                <a:t>Các CA công cộng Việt Nam</a:t>
              </a:r>
              <a:endParaRPr lang="vi-VN" sz="1200" dirty="0">
                <a:solidFill>
                  <a:schemeClr val="bg2">
                    <a:lumMod val="25000"/>
                  </a:schemeClr>
                </a:solidFill>
                <a:latin typeface="Roboto" pitchFamily="2" charset="0"/>
                <a:ea typeface="Roboto" pitchFamily="2" charset="0"/>
              </a:endParaRPr>
            </a:p>
          </p:txBody>
        </p:sp>
        <p:grpSp>
          <p:nvGrpSpPr>
            <p:cNvPr id="47" name="Group 46">
              <a:extLst>
                <a:ext uri="{FF2B5EF4-FFF2-40B4-BE49-F238E27FC236}">
                  <a16:creationId xmlns:a16="http://schemas.microsoft.com/office/drawing/2014/main" id="{CF81BED3-61F1-DA59-237B-4D4B41BEF604}"/>
                </a:ext>
              </a:extLst>
            </p:cNvPr>
            <p:cNvGrpSpPr/>
            <p:nvPr/>
          </p:nvGrpSpPr>
          <p:grpSpPr>
            <a:xfrm>
              <a:off x="3220649" y="4113651"/>
              <a:ext cx="932873" cy="932873"/>
              <a:chOff x="2873177" y="4113651"/>
              <a:chExt cx="932873" cy="932873"/>
            </a:xfrm>
          </p:grpSpPr>
          <p:sp>
            <p:nvSpPr>
              <p:cNvPr id="21" name="Oval 20">
                <a:extLst>
                  <a:ext uri="{FF2B5EF4-FFF2-40B4-BE49-F238E27FC236}">
                    <a16:creationId xmlns:a16="http://schemas.microsoft.com/office/drawing/2014/main" id="{DC55CB34-61D1-90FB-77D2-AE4548218F2F}"/>
                  </a:ext>
                </a:extLst>
              </p:cNvPr>
              <p:cNvSpPr/>
              <p:nvPr/>
            </p:nvSpPr>
            <p:spPr>
              <a:xfrm>
                <a:off x="2873177" y="4113651"/>
                <a:ext cx="932873" cy="932873"/>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46" name="Graphic 45" descr="Diploma with solid fill">
                <a:extLst>
                  <a:ext uri="{FF2B5EF4-FFF2-40B4-BE49-F238E27FC236}">
                    <a16:creationId xmlns:a16="http://schemas.microsoft.com/office/drawing/2014/main" id="{5308968D-FC5F-0AD0-B654-A1DE34FEDB8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968528" y="4209002"/>
                <a:ext cx="742171" cy="742171"/>
              </a:xfrm>
              <a:prstGeom prst="rect">
                <a:avLst/>
              </a:prstGeom>
            </p:spPr>
          </p:pic>
        </p:grpSp>
      </p:grpSp>
      <p:grpSp>
        <p:nvGrpSpPr>
          <p:cNvPr id="59" name="Group 58">
            <a:extLst>
              <a:ext uri="{FF2B5EF4-FFF2-40B4-BE49-F238E27FC236}">
                <a16:creationId xmlns:a16="http://schemas.microsoft.com/office/drawing/2014/main" id="{B29A845F-AA04-1709-5149-FA25AD98C200}"/>
              </a:ext>
            </a:extLst>
          </p:cNvPr>
          <p:cNvGrpSpPr/>
          <p:nvPr/>
        </p:nvGrpSpPr>
        <p:grpSpPr>
          <a:xfrm>
            <a:off x="485800" y="2580415"/>
            <a:ext cx="3470698" cy="932873"/>
            <a:chOff x="485800" y="2580415"/>
            <a:chExt cx="3470698" cy="932873"/>
          </a:xfrm>
        </p:grpSpPr>
        <p:grpSp>
          <p:nvGrpSpPr>
            <p:cNvPr id="58" name="Group 57">
              <a:extLst>
                <a:ext uri="{FF2B5EF4-FFF2-40B4-BE49-F238E27FC236}">
                  <a16:creationId xmlns:a16="http://schemas.microsoft.com/office/drawing/2014/main" id="{9EE00A91-973E-8C46-1939-CA064192D97D}"/>
                </a:ext>
              </a:extLst>
            </p:cNvPr>
            <p:cNvGrpSpPr/>
            <p:nvPr/>
          </p:nvGrpSpPr>
          <p:grpSpPr>
            <a:xfrm>
              <a:off x="485800" y="2580415"/>
              <a:ext cx="3470698" cy="932873"/>
              <a:chOff x="485800" y="2580415"/>
              <a:chExt cx="3470698" cy="932873"/>
            </a:xfrm>
          </p:grpSpPr>
          <p:sp>
            <p:nvSpPr>
              <p:cNvPr id="17" name="Oval 16">
                <a:extLst>
                  <a:ext uri="{FF2B5EF4-FFF2-40B4-BE49-F238E27FC236}">
                    <a16:creationId xmlns:a16="http://schemas.microsoft.com/office/drawing/2014/main" id="{01031112-9F2B-2C8D-C0EE-DAD26A2F35F1}"/>
                  </a:ext>
                </a:extLst>
              </p:cNvPr>
              <p:cNvSpPr/>
              <p:nvPr/>
            </p:nvSpPr>
            <p:spPr>
              <a:xfrm>
                <a:off x="3023625" y="2580415"/>
                <a:ext cx="932873" cy="932873"/>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2" name="TextBox 31">
                <a:extLst>
                  <a:ext uri="{FF2B5EF4-FFF2-40B4-BE49-F238E27FC236}">
                    <a16:creationId xmlns:a16="http://schemas.microsoft.com/office/drawing/2014/main" id="{0C2DB0F3-1D77-575A-0646-56A095191DB4}"/>
                  </a:ext>
                </a:extLst>
              </p:cNvPr>
              <p:cNvSpPr txBox="1"/>
              <p:nvPr/>
            </p:nvSpPr>
            <p:spPr>
              <a:xfrm>
                <a:off x="485800" y="2816019"/>
                <a:ext cx="2537825" cy="461665"/>
              </a:xfrm>
              <a:prstGeom prst="rect">
                <a:avLst/>
              </a:prstGeom>
              <a:noFill/>
            </p:spPr>
            <p:txBody>
              <a:bodyPr wrap="square" rtlCol="0">
                <a:spAutoFit/>
              </a:bodyPr>
              <a:lstStyle/>
              <a:p>
                <a:pPr algn="r"/>
                <a:r>
                  <a:rPr lang="vi-VN" sz="1200" b="1" dirty="0">
                    <a:solidFill>
                      <a:schemeClr val="bg2">
                        <a:lumMod val="25000"/>
                      </a:schemeClr>
                    </a:solidFill>
                    <a:latin typeface="Roboto" pitchFamily="2" charset="0"/>
                    <a:ea typeface="Roboto" pitchFamily="2" charset="0"/>
                  </a:rPr>
                  <a:t>HSM/RSS</a:t>
                </a:r>
                <a:r>
                  <a:rPr lang="vi-VN" sz="1200" dirty="0">
                    <a:solidFill>
                      <a:schemeClr val="bg2">
                        <a:lumMod val="25000"/>
                      </a:schemeClr>
                    </a:solidFill>
                    <a:latin typeface="Roboto" pitchFamily="2" charset="0"/>
                    <a:ea typeface="Roboto" pitchFamily="2" charset="0"/>
                  </a:rPr>
                  <a:t>: </a:t>
                </a:r>
                <a:r>
                  <a:rPr lang="en-US" sz="1200" dirty="0">
                    <a:solidFill>
                      <a:schemeClr val="bg2">
                        <a:lumMod val="25000"/>
                      </a:schemeClr>
                    </a:solidFill>
                    <a:latin typeface="Roboto" pitchFamily="2" charset="0"/>
                    <a:ea typeface="Roboto" pitchFamily="2" charset="0"/>
                  </a:rPr>
                  <a:t>Bảo vệ khóa mật mã đạt tiêu chuẩn</a:t>
                </a:r>
                <a:endParaRPr lang="vi-VN" sz="1200" dirty="0">
                  <a:solidFill>
                    <a:schemeClr val="bg2">
                      <a:lumMod val="25000"/>
                    </a:schemeClr>
                  </a:solidFill>
                  <a:latin typeface="Roboto" pitchFamily="2" charset="0"/>
                  <a:ea typeface="Roboto" pitchFamily="2" charset="0"/>
                </a:endParaRPr>
              </a:p>
            </p:txBody>
          </p:sp>
        </p:grpSp>
        <p:pic>
          <p:nvPicPr>
            <p:cNvPr id="50" name="Graphic 49" descr="Lock with solid fill">
              <a:extLst>
                <a:ext uri="{FF2B5EF4-FFF2-40B4-BE49-F238E27FC236}">
                  <a16:creationId xmlns:a16="http://schemas.microsoft.com/office/drawing/2014/main" id="{805CFF8B-B2FE-858D-9779-E992F4132CD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082051" y="2613432"/>
              <a:ext cx="676064" cy="676064"/>
            </a:xfrm>
            <a:prstGeom prst="rect">
              <a:avLst/>
            </a:prstGeom>
          </p:spPr>
        </p:pic>
        <p:pic>
          <p:nvPicPr>
            <p:cNvPr id="52" name="Graphic 51" descr="Shield Tick with solid fill">
              <a:extLst>
                <a:ext uri="{FF2B5EF4-FFF2-40B4-BE49-F238E27FC236}">
                  <a16:creationId xmlns:a16="http://schemas.microsoft.com/office/drawing/2014/main" id="{61F199CF-F5E6-FCF6-310C-187272AD17A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546138" y="2949941"/>
              <a:ext cx="379969" cy="379969"/>
            </a:xfrm>
            <a:prstGeom prst="rect">
              <a:avLst/>
            </a:prstGeom>
          </p:spPr>
        </p:pic>
      </p:grpSp>
      <p:grpSp>
        <p:nvGrpSpPr>
          <p:cNvPr id="60" name="Group 59">
            <a:extLst>
              <a:ext uri="{FF2B5EF4-FFF2-40B4-BE49-F238E27FC236}">
                <a16:creationId xmlns:a16="http://schemas.microsoft.com/office/drawing/2014/main" id="{28E6D627-9263-22FD-F1B7-422F207B2EBB}"/>
              </a:ext>
            </a:extLst>
          </p:cNvPr>
          <p:cNvGrpSpPr/>
          <p:nvPr/>
        </p:nvGrpSpPr>
        <p:grpSpPr>
          <a:xfrm>
            <a:off x="965515" y="1282853"/>
            <a:ext cx="3610518" cy="932873"/>
            <a:chOff x="965515" y="1282853"/>
            <a:chExt cx="3610518" cy="932873"/>
          </a:xfrm>
        </p:grpSpPr>
        <p:sp>
          <p:nvSpPr>
            <p:cNvPr id="29" name="TextBox 28">
              <a:extLst>
                <a:ext uri="{FF2B5EF4-FFF2-40B4-BE49-F238E27FC236}">
                  <a16:creationId xmlns:a16="http://schemas.microsoft.com/office/drawing/2014/main" id="{C5138405-21F0-3D27-AF12-E8C1945487A0}"/>
                </a:ext>
              </a:extLst>
            </p:cNvPr>
            <p:cNvSpPr txBox="1"/>
            <p:nvPr/>
          </p:nvSpPr>
          <p:spPr>
            <a:xfrm>
              <a:off x="965515" y="1518457"/>
              <a:ext cx="2672122" cy="461665"/>
            </a:xfrm>
            <a:prstGeom prst="rect">
              <a:avLst/>
            </a:prstGeom>
            <a:noFill/>
          </p:spPr>
          <p:txBody>
            <a:bodyPr wrap="square" rtlCol="0">
              <a:spAutoFit/>
            </a:bodyPr>
            <a:lstStyle/>
            <a:p>
              <a:r>
                <a:rPr lang="vi-VN" sz="1200" b="1" dirty="0">
                  <a:solidFill>
                    <a:schemeClr val="bg2">
                      <a:lumMod val="25000"/>
                    </a:schemeClr>
                  </a:solidFill>
                  <a:latin typeface="Roboto" pitchFamily="2" charset="0"/>
                  <a:ea typeface="Roboto" pitchFamily="2" charset="0"/>
                </a:rPr>
                <a:t>Các hệ thống Quốc gia BCA/RAR</a:t>
              </a:r>
              <a:r>
                <a:rPr lang="vi-VN" sz="1200" dirty="0">
                  <a:solidFill>
                    <a:schemeClr val="bg2">
                      <a:lumMod val="25000"/>
                    </a:schemeClr>
                  </a:solidFill>
                  <a:latin typeface="Roboto" pitchFamily="2" charset="0"/>
                  <a:ea typeface="Roboto" pitchFamily="2" charset="0"/>
                </a:rPr>
                <a:t>: </a:t>
              </a:r>
              <a:r>
                <a:rPr lang="en-US" sz="1200" dirty="0">
                  <a:solidFill>
                    <a:schemeClr val="bg2">
                      <a:lumMod val="25000"/>
                    </a:schemeClr>
                  </a:solidFill>
                  <a:latin typeface="Roboto" pitchFamily="2" charset="0"/>
                  <a:ea typeface="Roboto" pitchFamily="2" charset="0"/>
                </a:rPr>
                <a:t>Định danh công dân quốc gia</a:t>
              </a:r>
              <a:endParaRPr lang="vi-VN" sz="1200" dirty="0">
                <a:solidFill>
                  <a:schemeClr val="bg2">
                    <a:lumMod val="25000"/>
                  </a:schemeClr>
                </a:solidFill>
                <a:latin typeface="Roboto" pitchFamily="2" charset="0"/>
                <a:ea typeface="Roboto" pitchFamily="2" charset="0"/>
              </a:endParaRPr>
            </a:p>
          </p:txBody>
        </p:sp>
        <p:grpSp>
          <p:nvGrpSpPr>
            <p:cNvPr id="55" name="Group 54">
              <a:extLst>
                <a:ext uri="{FF2B5EF4-FFF2-40B4-BE49-F238E27FC236}">
                  <a16:creationId xmlns:a16="http://schemas.microsoft.com/office/drawing/2014/main" id="{58925CD5-2375-3AB3-B98D-E2BD0D4D7D06}"/>
                </a:ext>
              </a:extLst>
            </p:cNvPr>
            <p:cNvGrpSpPr/>
            <p:nvPr/>
          </p:nvGrpSpPr>
          <p:grpSpPr>
            <a:xfrm>
              <a:off x="3643160" y="1282853"/>
              <a:ext cx="932873" cy="932873"/>
              <a:chOff x="3643160" y="1282853"/>
              <a:chExt cx="932873" cy="932873"/>
            </a:xfrm>
          </p:grpSpPr>
          <p:sp>
            <p:nvSpPr>
              <p:cNvPr id="6" name="Oval 5">
                <a:extLst>
                  <a:ext uri="{FF2B5EF4-FFF2-40B4-BE49-F238E27FC236}">
                    <a16:creationId xmlns:a16="http://schemas.microsoft.com/office/drawing/2014/main" id="{05488A19-B851-1812-A3CA-E9F4B070649A}"/>
                  </a:ext>
                </a:extLst>
              </p:cNvPr>
              <p:cNvSpPr/>
              <p:nvPr/>
            </p:nvSpPr>
            <p:spPr>
              <a:xfrm>
                <a:off x="3643160" y="1282853"/>
                <a:ext cx="932873" cy="932873"/>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54" name="Graphic 53" descr="Pilot male with solid fill">
                <a:extLst>
                  <a:ext uri="{FF2B5EF4-FFF2-40B4-BE49-F238E27FC236}">
                    <a16:creationId xmlns:a16="http://schemas.microsoft.com/office/drawing/2014/main" id="{7E1559A8-A5CF-0C0C-DA35-B56E8CE077C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787217" y="1426910"/>
                <a:ext cx="644759" cy="644759"/>
              </a:xfrm>
              <a:prstGeom prst="rect">
                <a:avLst/>
              </a:prstGeom>
            </p:spPr>
          </p:pic>
        </p:grpSp>
      </p:grpSp>
    </p:spTree>
    <p:extLst>
      <p:ext uri="{BB962C8B-B14F-4D97-AF65-F5344CB8AC3E}">
        <p14:creationId xmlns:p14="http://schemas.microsoft.com/office/powerpoint/2010/main" val="429180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000"/>
                                        <p:tgtEl>
                                          <p:spTgt spid="12"/>
                                        </p:tgtEl>
                                      </p:cBhvr>
                                    </p:animEffect>
                                  </p:childTnLst>
                                </p:cTn>
                              </p:par>
                              <p:par>
                                <p:cTn id="8" presetID="47" presetClass="entr" presetSubtype="0" fill="hold"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anim calcmode="lin" valueType="num">
                                      <p:cBhvr>
                                        <p:cTn id="11" dur="500" fill="hold"/>
                                        <p:tgtEl>
                                          <p:spTgt spid="62"/>
                                        </p:tgtEl>
                                        <p:attrNameLst>
                                          <p:attrName>ppt_x</p:attrName>
                                        </p:attrNameLst>
                                      </p:cBhvr>
                                      <p:tavLst>
                                        <p:tav tm="0">
                                          <p:val>
                                            <p:strVal val="#ppt_x"/>
                                          </p:val>
                                        </p:tav>
                                        <p:tav tm="100000">
                                          <p:val>
                                            <p:strVal val="#ppt_x"/>
                                          </p:val>
                                        </p:tav>
                                      </p:tavLst>
                                    </p:anim>
                                    <p:anim calcmode="lin" valueType="num">
                                      <p:cBhvr>
                                        <p:cTn id="12" dur="500" fill="hold"/>
                                        <p:tgtEl>
                                          <p:spTgt spid="62"/>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fade">
                                      <p:cBhvr>
                                        <p:cTn id="15" dur="500"/>
                                        <p:tgtEl>
                                          <p:spTgt spid="63"/>
                                        </p:tgtEl>
                                      </p:cBhvr>
                                    </p:animEffect>
                                    <p:anim calcmode="lin" valueType="num">
                                      <p:cBhvr>
                                        <p:cTn id="16" dur="500" fill="hold"/>
                                        <p:tgtEl>
                                          <p:spTgt spid="63"/>
                                        </p:tgtEl>
                                        <p:attrNameLst>
                                          <p:attrName>ppt_x</p:attrName>
                                        </p:attrNameLst>
                                      </p:cBhvr>
                                      <p:tavLst>
                                        <p:tav tm="0">
                                          <p:val>
                                            <p:strVal val="#ppt_x"/>
                                          </p:val>
                                        </p:tav>
                                        <p:tav tm="100000">
                                          <p:val>
                                            <p:strVal val="#ppt_x"/>
                                          </p:val>
                                        </p:tav>
                                      </p:tavLst>
                                    </p:anim>
                                    <p:anim calcmode="lin" valueType="num">
                                      <p:cBhvr>
                                        <p:cTn id="17" dur="500" fill="hold"/>
                                        <p:tgtEl>
                                          <p:spTgt spid="63"/>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750"/>
                                        <p:tgtEl>
                                          <p:spTgt spid="64"/>
                                        </p:tgtEl>
                                      </p:cBhvr>
                                    </p:animEffect>
                                    <p:anim calcmode="lin" valueType="num">
                                      <p:cBhvr>
                                        <p:cTn id="21" dur="750" fill="hold"/>
                                        <p:tgtEl>
                                          <p:spTgt spid="64"/>
                                        </p:tgtEl>
                                        <p:attrNameLst>
                                          <p:attrName>ppt_x</p:attrName>
                                        </p:attrNameLst>
                                      </p:cBhvr>
                                      <p:tavLst>
                                        <p:tav tm="0">
                                          <p:val>
                                            <p:strVal val="#ppt_x"/>
                                          </p:val>
                                        </p:tav>
                                        <p:tav tm="100000">
                                          <p:val>
                                            <p:strVal val="#ppt_x"/>
                                          </p:val>
                                        </p:tav>
                                      </p:tavLst>
                                    </p:anim>
                                    <p:anim calcmode="lin" valueType="num">
                                      <p:cBhvr>
                                        <p:cTn id="22" dur="750" fill="hold"/>
                                        <p:tgtEl>
                                          <p:spTgt spid="64"/>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fade">
                                      <p:cBhvr>
                                        <p:cTn id="25" dur="750"/>
                                        <p:tgtEl>
                                          <p:spTgt spid="65"/>
                                        </p:tgtEl>
                                      </p:cBhvr>
                                    </p:animEffect>
                                    <p:anim calcmode="lin" valueType="num">
                                      <p:cBhvr>
                                        <p:cTn id="26" dur="750" fill="hold"/>
                                        <p:tgtEl>
                                          <p:spTgt spid="65"/>
                                        </p:tgtEl>
                                        <p:attrNameLst>
                                          <p:attrName>ppt_x</p:attrName>
                                        </p:attrNameLst>
                                      </p:cBhvr>
                                      <p:tavLst>
                                        <p:tav tm="0">
                                          <p:val>
                                            <p:strVal val="#ppt_x"/>
                                          </p:val>
                                        </p:tav>
                                        <p:tav tm="100000">
                                          <p:val>
                                            <p:strVal val="#ppt_x"/>
                                          </p:val>
                                        </p:tav>
                                      </p:tavLst>
                                    </p:anim>
                                    <p:anim calcmode="lin" valueType="num">
                                      <p:cBhvr>
                                        <p:cTn id="27" dur="750" fill="hold"/>
                                        <p:tgtEl>
                                          <p:spTgt spid="6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1000"/>
                                        <p:tgtEl>
                                          <p:spTgt spid="56"/>
                                        </p:tgtEl>
                                      </p:cBhvr>
                                    </p:animEffect>
                                    <p:anim calcmode="lin" valueType="num">
                                      <p:cBhvr>
                                        <p:cTn id="31" dur="1000" fill="hold"/>
                                        <p:tgtEl>
                                          <p:spTgt spid="56"/>
                                        </p:tgtEl>
                                        <p:attrNameLst>
                                          <p:attrName>ppt_x</p:attrName>
                                        </p:attrNameLst>
                                      </p:cBhvr>
                                      <p:tavLst>
                                        <p:tav tm="0">
                                          <p:val>
                                            <p:strVal val="#ppt_x"/>
                                          </p:val>
                                        </p:tav>
                                        <p:tav tm="100000">
                                          <p:val>
                                            <p:strVal val="#ppt_x"/>
                                          </p:val>
                                        </p:tav>
                                      </p:tavLst>
                                    </p:anim>
                                    <p:anim calcmode="lin" valueType="num">
                                      <p:cBhvr>
                                        <p:cTn id="32" dur="1000" fill="hold"/>
                                        <p:tgtEl>
                                          <p:spTgt spid="56"/>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1000"/>
                                        <p:tgtEl>
                                          <p:spTgt spid="57"/>
                                        </p:tgtEl>
                                      </p:cBhvr>
                                    </p:animEffect>
                                    <p:anim calcmode="lin" valueType="num">
                                      <p:cBhvr>
                                        <p:cTn id="36" dur="1000" fill="hold"/>
                                        <p:tgtEl>
                                          <p:spTgt spid="57"/>
                                        </p:tgtEl>
                                        <p:attrNameLst>
                                          <p:attrName>ppt_x</p:attrName>
                                        </p:attrNameLst>
                                      </p:cBhvr>
                                      <p:tavLst>
                                        <p:tav tm="0">
                                          <p:val>
                                            <p:strVal val="#ppt_x"/>
                                          </p:val>
                                        </p:tav>
                                        <p:tav tm="100000">
                                          <p:val>
                                            <p:strVal val="#ppt_x"/>
                                          </p:val>
                                        </p:tav>
                                      </p:tavLst>
                                    </p:anim>
                                    <p:anim calcmode="lin" valueType="num">
                                      <p:cBhvr>
                                        <p:cTn id="37" dur="1000" fill="hold"/>
                                        <p:tgtEl>
                                          <p:spTgt spid="57"/>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1250"/>
                                        <p:tgtEl>
                                          <p:spTgt spid="59"/>
                                        </p:tgtEl>
                                      </p:cBhvr>
                                    </p:animEffect>
                                    <p:anim calcmode="lin" valueType="num">
                                      <p:cBhvr>
                                        <p:cTn id="41" dur="1250" fill="hold"/>
                                        <p:tgtEl>
                                          <p:spTgt spid="59"/>
                                        </p:tgtEl>
                                        <p:attrNameLst>
                                          <p:attrName>ppt_x</p:attrName>
                                        </p:attrNameLst>
                                      </p:cBhvr>
                                      <p:tavLst>
                                        <p:tav tm="0">
                                          <p:val>
                                            <p:strVal val="#ppt_x"/>
                                          </p:val>
                                        </p:tav>
                                        <p:tav tm="100000">
                                          <p:val>
                                            <p:strVal val="#ppt_x"/>
                                          </p:val>
                                        </p:tav>
                                      </p:tavLst>
                                    </p:anim>
                                    <p:anim calcmode="lin" valueType="num">
                                      <p:cBhvr>
                                        <p:cTn id="42" dur="1250" fill="hold"/>
                                        <p:tgtEl>
                                          <p:spTgt spid="5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1250"/>
                                        <p:tgtEl>
                                          <p:spTgt spid="60"/>
                                        </p:tgtEl>
                                      </p:cBhvr>
                                    </p:animEffect>
                                    <p:anim calcmode="lin" valueType="num">
                                      <p:cBhvr>
                                        <p:cTn id="46" dur="1250" fill="hold"/>
                                        <p:tgtEl>
                                          <p:spTgt spid="60"/>
                                        </p:tgtEl>
                                        <p:attrNameLst>
                                          <p:attrName>ppt_x</p:attrName>
                                        </p:attrNameLst>
                                      </p:cBhvr>
                                      <p:tavLst>
                                        <p:tav tm="0">
                                          <p:val>
                                            <p:strVal val="#ppt_x"/>
                                          </p:val>
                                        </p:tav>
                                        <p:tav tm="100000">
                                          <p:val>
                                            <p:strVal val="#ppt_x"/>
                                          </p:val>
                                        </p:tav>
                                      </p:tavLst>
                                    </p:anim>
                                    <p:anim calcmode="lin" valueType="num">
                                      <p:cBhvr>
                                        <p:cTn id="47" dur="125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92C3A0C1-B2E8-7C4F-6021-1EACB8574DE1}"/>
              </a:ext>
            </a:extLst>
          </p:cNvPr>
          <p:cNvSpPr/>
          <p:nvPr/>
        </p:nvSpPr>
        <p:spPr>
          <a:xfrm>
            <a:off x="-676373" y="825651"/>
            <a:ext cx="2875175" cy="5751882"/>
          </a:xfrm>
          <a:custGeom>
            <a:avLst/>
            <a:gdLst>
              <a:gd name="csX0" fmla="*/ 0 w 2875175"/>
              <a:gd name="csY0" fmla="*/ 0 h 5751882"/>
              <a:gd name="csX1" fmla="*/ 147211 w 2875175"/>
              <a:gd name="csY1" fmla="*/ 3722 h 5751882"/>
              <a:gd name="csX2" fmla="*/ 2875175 w 2875175"/>
              <a:gd name="csY2" fmla="*/ 2875941 h 5751882"/>
              <a:gd name="csX3" fmla="*/ 147211 w 2875175"/>
              <a:gd name="csY3" fmla="*/ 5748160 h 5751882"/>
              <a:gd name="csX4" fmla="*/ 0 w 2875175"/>
              <a:gd name="csY4" fmla="*/ 5751882 h 5751882"/>
              <a:gd name="csX5" fmla="*/ 0 w 2875175"/>
              <a:gd name="csY5" fmla="*/ 0 h 5751882"/>
            </a:gdLst>
            <a:ahLst/>
            <a:cxnLst>
              <a:cxn ang="0">
                <a:pos x="csX0" y="csY0"/>
              </a:cxn>
              <a:cxn ang="0">
                <a:pos x="csX1" y="csY1"/>
              </a:cxn>
              <a:cxn ang="0">
                <a:pos x="csX2" y="csY2"/>
              </a:cxn>
              <a:cxn ang="0">
                <a:pos x="csX3" y="csY3"/>
              </a:cxn>
              <a:cxn ang="0">
                <a:pos x="csX4" y="csY4"/>
              </a:cxn>
              <a:cxn ang="0">
                <a:pos x="csX5" y="csY5"/>
              </a:cxn>
            </a:cxnLst>
            <a:rect l="l" t="t" r="r" b="b"/>
            <a:pathLst>
              <a:path w="2875175" h="5751882">
                <a:moveTo>
                  <a:pt x="0" y="0"/>
                </a:moveTo>
                <a:lnTo>
                  <a:pt x="147211" y="3722"/>
                </a:lnTo>
                <a:cubicBezTo>
                  <a:pt x="1666782" y="80749"/>
                  <a:pt x="2875175" y="1337228"/>
                  <a:pt x="2875175" y="2875941"/>
                </a:cubicBezTo>
                <a:cubicBezTo>
                  <a:pt x="2875175" y="4414654"/>
                  <a:pt x="1666782" y="5671133"/>
                  <a:pt x="147211" y="5748160"/>
                </a:cubicBezTo>
                <a:lnTo>
                  <a:pt x="0" y="5751882"/>
                </a:lnTo>
                <a:lnTo>
                  <a:pt x="0" y="0"/>
                </a:ln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5" name="Circle: Hollow 4">
            <a:extLst>
              <a:ext uri="{FF2B5EF4-FFF2-40B4-BE49-F238E27FC236}">
                <a16:creationId xmlns:a16="http://schemas.microsoft.com/office/drawing/2014/main" id="{9DA3993B-055D-0F32-BDC5-389AA2FDADD5}"/>
              </a:ext>
            </a:extLst>
          </p:cNvPr>
          <p:cNvSpPr/>
          <p:nvPr/>
        </p:nvSpPr>
        <p:spPr>
          <a:xfrm>
            <a:off x="-1234911" y="2430937"/>
            <a:ext cx="1996126" cy="1996126"/>
          </a:xfrm>
          <a:prstGeom prst="donut">
            <a:avLst>
              <a:gd name="adj" fmla="val 1081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7" name="Freeform: Shape 6">
            <a:extLst>
              <a:ext uri="{FF2B5EF4-FFF2-40B4-BE49-F238E27FC236}">
                <a16:creationId xmlns:a16="http://schemas.microsoft.com/office/drawing/2014/main" id="{6CD6F98A-E291-2FB0-9BE7-DA63A425758D}"/>
              </a:ext>
            </a:extLst>
          </p:cNvPr>
          <p:cNvSpPr/>
          <p:nvPr/>
        </p:nvSpPr>
        <p:spPr>
          <a:xfrm>
            <a:off x="10462181" y="553039"/>
            <a:ext cx="2876747" cy="5751922"/>
          </a:xfrm>
          <a:custGeom>
            <a:avLst/>
            <a:gdLst>
              <a:gd name="csX0" fmla="*/ 2875961 w 2876747"/>
              <a:gd name="csY0" fmla="*/ 0 h 5751922"/>
              <a:gd name="csX1" fmla="*/ 2876747 w 2876747"/>
              <a:gd name="csY1" fmla="*/ 20 h 5751922"/>
              <a:gd name="csX2" fmla="*/ 2876747 w 2876747"/>
              <a:gd name="csY2" fmla="*/ 5751902 h 5751922"/>
              <a:gd name="csX3" fmla="*/ 2875961 w 2876747"/>
              <a:gd name="csY3" fmla="*/ 5751922 h 5751922"/>
              <a:gd name="csX4" fmla="*/ 0 w 2876747"/>
              <a:gd name="csY4" fmla="*/ 2875961 h 5751922"/>
              <a:gd name="csX5" fmla="*/ 2875961 w 2876747"/>
              <a:gd name="csY5" fmla="*/ 0 h 5751922"/>
            </a:gdLst>
            <a:ahLst/>
            <a:cxnLst>
              <a:cxn ang="0">
                <a:pos x="csX0" y="csY0"/>
              </a:cxn>
              <a:cxn ang="0">
                <a:pos x="csX1" y="csY1"/>
              </a:cxn>
              <a:cxn ang="0">
                <a:pos x="csX2" y="csY2"/>
              </a:cxn>
              <a:cxn ang="0">
                <a:pos x="csX3" y="csY3"/>
              </a:cxn>
              <a:cxn ang="0">
                <a:pos x="csX4" y="csY4"/>
              </a:cxn>
              <a:cxn ang="0">
                <a:pos x="csX5" y="csY5"/>
              </a:cxn>
            </a:cxnLst>
            <a:rect l="l" t="t" r="r" b="b"/>
            <a:pathLst>
              <a:path w="2876747" h="5751922">
                <a:moveTo>
                  <a:pt x="2875961" y="0"/>
                </a:moveTo>
                <a:lnTo>
                  <a:pt x="2876747" y="20"/>
                </a:lnTo>
                <a:lnTo>
                  <a:pt x="2876747" y="5751902"/>
                </a:lnTo>
                <a:lnTo>
                  <a:pt x="2875961" y="5751922"/>
                </a:lnTo>
                <a:cubicBezTo>
                  <a:pt x="1287612" y="5751922"/>
                  <a:pt x="0" y="4464310"/>
                  <a:pt x="0" y="2875961"/>
                </a:cubicBezTo>
                <a:cubicBezTo>
                  <a:pt x="0" y="1287612"/>
                  <a:pt x="1287612" y="0"/>
                  <a:pt x="2875961" y="0"/>
                </a:cubicBez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1" name="Circle: Hollow 10">
            <a:extLst>
              <a:ext uri="{FF2B5EF4-FFF2-40B4-BE49-F238E27FC236}">
                <a16:creationId xmlns:a16="http://schemas.microsoft.com/office/drawing/2014/main" id="{6C5ECC99-3769-D88D-2E63-DC804B23761E}"/>
              </a:ext>
            </a:extLst>
          </p:cNvPr>
          <p:cNvSpPr/>
          <p:nvPr/>
        </p:nvSpPr>
        <p:spPr>
          <a:xfrm>
            <a:off x="11030932" y="2430937"/>
            <a:ext cx="1996126" cy="1996126"/>
          </a:xfrm>
          <a:prstGeom prst="donut">
            <a:avLst>
              <a:gd name="adj" fmla="val 1081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3" name="TextBox 2">
            <a:extLst>
              <a:ext uri="{FF2B5EF4-FFF2-40B4-BE49-F238E27FC236}">
                <a16:creationId xmlns:a16="http://schemas.microsoft.com/office/drawing/2014/main" id="{AE0AA498-9CD3-8931-EBF5-183F3CF1B217}"/>
              </a:ext>
            </a:extLst>
          </p:cNvPr>
          <p:cNvSpPr txBox="1"/>
          <p:nvPr/>
        </p:nvSpPr>
        <p:spPr>
          <a:xfrm>
            <a:off x="1784249" y="272707"/>
            <a:ext cx="8623502" cy="584775"/>
          </a:xfrm>
          <a:prstGeom prst="rect">
            <a:avLst/>
          </a:prstGeom>
          <a:noFill/>
        </p:spPr>
        <p:txBody>
          <a:bodyPr wrap="square" rtlCol="0">
            <a:spAutoFit/>
          </a:bodyPr>
          <a:lstStyle/>
          <a:p>
            <a:pPr algn="ctr"/>
            <a:r>
              <a:rPr lang="en-US" sz="3200" b="1" dirty="0">
                <a:solidFill>
                  <a:srgbClr val="0066FF"/>
                </a:solidFill>
                <a:latin typeface="+mj-lt"/>
              </a:rPr>
              <a:t>KÊNH TRUY CẬP TÀI CHÍNH</a:t>
            </a:r>
            <a:endParaRPr lang="vi-VN" sz="3200" b="1" dirty="0">
              <a:solidFill>
                <a:srgbClr val="0066FF"/>
              </a:solidFill>
              <a:latin typeface="+mj-lt"/>
            </a:endParaRPr>
          </a:p>
        </p:txBody>
      </p:sp>
      <p:sp>
        <p:nvSpPr>
          <p:cNvPr id="6" name="TextBox 5">
            <a:extLst>
              <a:ext uri="{FF2B5EF4-FFF2-40B4-BE49-F238E27FC236}">
                <a16:creationId xmlns:a16="http://schemas.microsoft.com/office/drawing/2014/main" id="{B64C03FA-1503-6005-32AB-7F2FC224E6E6}"/>
              </a:ext>
            </a:extLst>
          </p:cNvPr>
          <p:cNvSpPr txBox="1"/>
          <p:nvPr/>
        </p:nvSpPr>
        <p:spPr>
          <a:xfrm>
            <a:off x="3798193" y="927502"/>
            <a:ext cx="4205061" cy="276999"/>
          </a:xfrm>
          <a:prstGeom prst="rect">
            <a:avLst/>
          </a:prstGeom>
          <a:noFill/>
        </p:spPr>
        <p:txBody>
          <a:bodyPr wrap="square" rtlCol="0">
            <a:spAutoFit/>
          </a:bodyPr>
          <a:lstStyle/>
          <a:p>
            <a:pPr algn="ctr"/>
            <a:r>
              <a:rPr lang="vi-VN" sz="1200" b="1" dirty="0">
                <a:solidFill>
                  <a:srgbClr val="0066FF"/>
                </a:solidFill>
                <a:latin typeface="Roboto" pitchFamily="2" charset="0"/>
                <a:ea typeface="Roboto" pitchFamily="2" charset="0"/>
              </a:rPr>
              <a:t>ĐA DẠNG NGƯỜI DÙNG - ỨNG DỤNG – HỆ THỐNG</a:t>
            </a:r>
          </a:p>
        </p:txBody>
      </p:sp>
      <p:grpSp>
        <p:nvGrpSpPr>
          <p:cNvPr id="48" name="Group 47">
            <a:extLst>
              <a:ext uri="{FF2B5EF4-FFF2-40B4-BE49-F238E27FC236}">
                <a16:creationId xmlns:a16="http://schemas.microsoft.com/office/drawing/2014/main" id="{8E91AAE7-9C07-642E-4C75-B034DAD3DD27}"/>
              </a:ext>
            </a:extLst>
          </p:cNvPr>
          <p:cNvGrpSpPr/>
          <p:nvPr/>
        </p:nvGrpSpPr>
        <p:grpSpPr>
          <a:xfrm>
            <a:off x="2757340" y="1841149"/>
            <a:ext cx="2875175" cy="1179576"/>
            <a:chOff x="2169924" y="1841149"/>
            <a:chExt cx="2875175" cy="1179576"/>
          </a:xfrm>
        </p:grpSpPr>
        <p:sp>
          <p:nvSpPr>
            <p:cNvPr id="8" name="Rectangle: Rounded Corners 7">
              <a:extLst>
                <a:ext uri="{FF2B5EF4-FFF2-40B4-BE49-F238E27FC236}">
                  <a16:creationId xmlns:a16="http://schemas.microsoft.com/office/drawing/2014/main" id="{485C93FD-4DC7-AF25-9265-FD3220C27B5A}"/>
                </a:ext>
              </a:extLst>
            </p:cNvPr>
            <p:cNvSpPr/>
            <p:nvPr/>
          </p:nvSpPr>
          <p:spPr>
            <a:xfrm>
              <a:off x="2481794" y="1841149"/>
              <a:ext cx="2563305" cy="1179576"/>
            </a:xfrm>
            <a:prstGeom prst="roundRect">
              <a:avLst>
                <a:gd name="adj" fmla="val 7876"/>
              </a:avLst>
            </a:prstGeom>
            <a:solidFill>
              <a:schemeClr val="accent4">
                <a:lumMod val="20000"/>
                <a:lumOff val="80000"/>
                <a:alpha val="42000"/>
              </a:schemeClr>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35" name="Picture 34" descr="Person scanning debit card with phone">
              <a:extLst>
                <a:ext uri="{FF2B5EF4-FFF2-40B4-BE49-F238E27FC236}">
                  <a16:creationId xmlns:a16="http://schemas.microsoft.com/office/drawing/2014/main" id="{102C3225-A96D-E6C8-8ADD-3A8FBEE6FCFA}"/>
                </a:ext>
              </a:extLst>
            </p:cNvPr>
            <p:cNvPicPr>
              <a:picLocks noChangeAspect="1"/>
            </p:cNvPicPr>
            <p:nvPr/>
          </p:nvPicPr>
          <p:blipFill>
            <a:blip r:embed="rId2">
              <a:extLst>
                <a:ext uri="{28A0092B-C50C-407E-A947-70E740481C1C}">
                  <a14:useLocalDpi xmlns:a14="http://schemas.microsoft.com/office/drawing/2010/main" val="0"/>
                </a:ext>
              </a:extLst>
            </a:blip>
            <a:srcRect l="24595"/>
            <a:stretch>
              <a:fillRect/>
            </a:stretch>
          </p:blipFill>
          <p:spPr>
            <a:xfrm>
              <a:off x="2169924" y="1936299"/>
              <a:ext cx="1118937" cy="989275"/>
            </a:xfrm>
            <a:prstGeom prst="roundRect">
              <a:avLst>
                <a:gd name="adj" fmla="val 8877"/>
              </a:avLst>
            </a:prstGeom>
          </p:spPr>
        </p:pic>
        <p:sp>
          <p:nvSpPr>
            <p:cNvPr id="37" name="TextBox 36">
              <a:extLst>
                <a:ext uri="{FF2B5EF4-FFF2-40B4-BE49-F238E27FC236}">
                  <a16:creationId xmlns:a16="http://schemas.microsoft.com/office/drawing/2014/main" id="{621C702D-C068-FF5F-0E58-48827805E83E}"/>
                </a:ext>
              </a:extLst>
            </p:cNvPr>
            <p:cNvSpPr txBox="1"/>
            <p:nvPr/>
          </p:nvSpPr>
          <p:spPr>
            <a:xfrm>
              <a:off x="3343211" y="1911169"/>
              <a:ext cx="1354360" cy="276999"/>
            </a:xfrm>
            <a:prstGeom prst="rect">
              <a:avLst/>
            </a:prstGeom>
            <a:noFill/>
          </p:spPr>
          <p:txBody>
            <a:bodyPr wrap="square" rtlCol="0">
              <a:spAutoFit/>
            </a:bodyPr>
            <a:lstStyle/>
            <a:p>
              <a:pPr algn="ctr"/>
              <a:r>
                <a:rPr lang="vi-VN" sz="1200" b="1" dirty="0">
                  <a:solidFill>
                    <a:srgbClr val="0066FF"/>
                  </a:solidFill>
                  <a:latin typeface="Roboto" pitchFamily="2" charset="0"/>
                  <a:ea typeface="Roboto" pitchFamily="2" charset="0"/>
                </a:rPr>
                <a:t>KHÁCH HÀNG</a:t>
              </a:r>
            </a:p>
          </p:txBody>
        </p:sp>
        <p:sp>
          <p:nvSpPr>
            <p:cNvPr id="39" name="TextBox 38">
              <a:extLst>
                <a:ext uri="{FF2B5EF4-FFF2-40B4-BE49-F238E27FC236}">
                  <a16:creationId xmlns:a16="http://schemas.microsoft.com/office/drawing/2014/main" id="{622CBDF1-2BD7-9F6C-96D0-6805577391EB}"/>
                </a:ext>
              </a:extLst>
            </p:cNvPr>
            <p:cNvSpPr txBox="1"/>
            <p:nvPr/>
          </p:nvSpPr>
          <p:spPr>
            <a:xfrm>
              <a:off x="3343210" y="2200103"/>
              <a:ext cx="1446071"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Giao dịch mọi lúc mọi nơi</a:t>
              </a:r>
            </a:p>
          </p:txBody>
        </p:sp>
      </p:grpSp>
      <p:grpSp>
        <p:nvGrpSpPr>
          <p:cNvPr id="49" name="Group 48">
            <a:extLst>
              <a:ext uri="{FF2B5EF4-FFF2-40B4-BE49-F238E27FC236}">
                <a16:creationId xmlns:a16="http://schemas.microsoft.com/office/drawing/2014/main" id="{7E584C66-7620-AC4B-2B9E-E70ED60CBFC6}"/>
              </a:ext>
            </a:extLst>
          </p:cNvPr>
          <p:cNvGrpSpPr/>
          <p:nvPr/>
        </p:nvGrpSpPr>
        <p:grpSpPr>
          <a:xfrm>
            <a:off x="2757340" y="3313583"/>
            <a:ext cx="2875175" cy="1179576"/>
            <a:chOff x="2169924" y="3247487"/>
            <a:chExt cx="2875175" cy="1179576"/>
          </a:xfrm>
        </p:grpSpPr>
        <p:sp>
          <p:nvSpPr>
            <p:cNvPr id="43" name="Rectangle: Rounded Corners 42">
              <a:extLst>
                <a:ext uri="{FF2B5EF4-FFF2-40B4-BE49-F238E27FC236}">
                  <a16:creationId xmlns:a16="http://schemas.microsoft.com/office/drawing/2014/main" id="{3EA98DB8-ABAE-7190-CE62-21AF8DA51C9E}"/>
                </a:ext>
              </a:extLst>
            </p:cNvPr>
            <p:cNvSpPr/>
            <p:nvPr/>
          </p:nvSpPr>
          <p:spPr>
            <a:xfrm>
              <a:off x="2481794" y="3247487"/>
              <a:ext cx="2563305" cy="1179576"/>
            </a:xfrm>
            <a:prstGeom prst="roundRect">
              <a:avLst>
                <a:gd name="adj" fmla="val 7876"/>
              </a:avLst>
            </a:prstGeom>
            <a:solidFill>
              <a:schemeClr val="accent4">
                <a:lumMod val="20000"/>
                <a:lumOff val="80000"/>
                <a:alpha val="42000"/>
              </a:schemeClr>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5" name="TextBox 44">
              <a:extLst>
                <a:ext uri="{FF2B5EF4-FFF2-40B4-BE49-F238E27FC236}">
                  <a16:creationId xmlns:a16="http://schemas.microsoft.com/office/drawing/2014/main" id="{F5A1C410-1707-6A85-DD9D-B3EB1EF67DE8}"/>
                </a:ext>
              </a:extLst>
            </p:cNvPr>
            <p:cNvSpPr txBox="1"/>
            <p:nvPr/>
          </p:nvSpPr>
          <p:spPr>
            <a:xfrm>
              <a:off x="3343211" y="3317507"/>
              <a:ext cx="1354360" cy="276999"/>
            </a:xfrm>
            <a:prstGeom prst="rect">
              <a:avLst/>
            </a:prstGeom>
            <a:noFill/>
          </p:spPr>
          <p:txBody>
            <a:bodyPr wrap="square" rtlCol="0">
              <a:spAutoFit/>
            </a:bodyPr>
            <a:lstStyle/>
            <a:p>
              <a:pPr algn="ctr"/>
              <a:r>
                <a:rPr lang="vi-VN" sz="1200" b="1" dirty="0">
                  <a:solidFill>
                    <a:srgbClr val="0066FF"/>
                  </a:solidFill>
                  <a:latin typeface="Roboto" pitchFamily="2" charset="0"/>
                  <a:ea typeface="Roboto" pitchFamily="2" charset="0"/>
                </a:rPr>
                <a:t>NHÂN VIÊN</a:t>
              </a:r>
            </a:p>
          </p:txBody>
        </p:sp>
        <p:sp>
          <p:nvSpPr>
            <p:cNvPr id="47" name="TextBox 46">
              <a:extLst>
                <a:ext uri="{FF2B5EF4-FFF2-40B4-BE49-F238E27FC236}">
                  <a16:creationId xmlns:a16="http://schemas.microsoft.com/office/drawing/2014/main" id="{FA79A579-D4B3-79B8-356F-E2EB1C6F561F}"/>
                </a:ext>
              </a:extLst>
            </p:cNvPr>
            <p:cNvSpPr txBox="1"/>
            <p:nvPr/>
          </p:nvSpPr>
          <p:spPr>
            <a:xfrm>
              <a:off x="3343210" y="3606441"/>
              <a:ext cx="1446071"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Xử lý nghiệp vụ an toàn, hiệu quả</a:t>
              </a:r>
            </a:p>
          </p:txBody>
        </p:sp>
        <p:pic>
          <p:nvPicPr>
            <p:cNvPr id="41" name="Picture 40" descr="Businessman looking at char">
              <a:extLst>
                <a:ext uri="{FF2B5EF4-FFF2-40B4-BE49-F238E27FC236}">
                  <a16:creationId xmlns:a16="http://schemas.microsoft.com/office/drawing/2014/main" id="{06600ACF-0CE0-DE56-DC9D-85B03CF61738}"/>
                </a:ext>
              </a:extLst>
            </p:cNvPr>
            <p:cNvPicPr>
              <a:picLocks noChangeAspect="1"/>
            </p:cNvPicPr>
            <p:nvPr/>
          </p:nvPicPr>
          <p:blipFill>
            <a:blip r:embed="rId3">
              <a:extLst>
                <a:ext uri="{28A0092B-C50C-407E-A947-70E740481C1C}">
                  <a14:useLocalDpi xmlns:a14="http://schemas.microsoft.com/office/drawing/2010/main" val="0"/>
                </a:ext>
              </a:extLst>
            </a:blip>
            <a:srcRect r="21000"/>
            <a:stretch>
              <a:fillRect/>
            </a:stretch>
          </p:blipFill>
          <p:spPr>
            <a:xfrm>
              <a:off x="2169924" y="3391152"/>
              <a:ext cx="1115505" cy="892248"/>
            </a:xfrm>
            <a:prstGeom prst="roundRect">
              <a:avLst>
                <a:gd name="adj" fmla="val 3062"/>
              </a:avLst>
            </a:prstGeom>
          </p:spPr>
        </p:pic>
      </p:grpSp>
      <p:grpSp>
        <p:nvGrpSpPr>
          <p:cNvPr id="50" name="Group 49">
            <a:extLst>
              <a:ext uri="{FF2B5EF4-FFF2-40B4-BE49-F238E27FC236}">
                <a16:creationId xmlns:a16="http://schemas.microsoft.com/office/drawing/2014/main" id="{652BE02C-4CEF-9791-9368-3A7CE4CF5CDD}"/>
              </a:ext>
            </a:extLst>
          </p:cNvPr>
          <p:cNvGrpSpPr/>
          <p:nvPr/>
        </p:nvGrpSpPr>
        <p:grpSpPr>
          <a:xfrm>
            <a:off x="2757340" y="4786017"/>
            <a:ext cx="2875175" cy="1179576"/>
            <a:chOff x="2169924" y="3247487"/>
            <a:chExt cx="2875175" cy="1179576"/>
          </a:xfrm>
        </p:grpSpPr>
        <p:sp>
          <p:nvSpPr>
            <p:cNvPr id="51" name="Rectangle: Rounded Corners 50">
              <a:extLst>
                <a:ext uri="{FF2B5EF4-FFF2-40B4-BE49-F238E27FC236}">
                  <a16:creationId xmlns:a16="http://schemas.microsoft.com/office/drawing/2014/main" id="{47714838-1729-7B0E-894A-CFE342D4B0BE}"/>
                </a:ext>
              </a:extLst>
            </p:cNvPr>
            <p:cNvSpPr/>
            <p:nvPr/>
          </p:nvSpPr>
          <p:spPr>
            <a:xfrm>
              <a:off x="2481794" y="3247487"/>
              <a:ext cx="2563305" cy="1179576"/>
            </a:xfrm>
            <a:prstGeom prst="roundRect">
              <a:avLst>
                <a:gd name="adj" fmla="val 7876"/>
              </a:avLst>
            </a:prstGeom>
            <a:solidFill>
              <a:schemeClr val="accent4">
                <a:lumMod val="20000"/>
                <a:lumOff val="80000"/>
                <a:alpha val="42000"/>
              </a:schemeClr>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2" name="TextBox 51">
              <a:extLst>
                <a:ext uri="{FF2B5EF4-FFF2-40B4-BE49-F238E27FC236}">
                  <a16:creationId xmlns:a16="http://schemas.microsoft.com/office/drawing/2014/main" id="{62FF8CDA-B62A-2E48-C6E4-92FFFC2105A3}"/>
                </a:ext>
              </a:extLst>
            </p:cNvPr>
            <p:cNvSpPr txBox="1"/>
            <p:nvPr/>
          </p:nvSpPr>
          <p:spPr>
            <a:xfrm>
              <a:off x="3343211" y="3317507"/>
              <a:ext cx="1354360" cy="276999"/>
            </a:xfrm>
            <a:prstGeom prst="rect">
              <a:avLst/>
            </a:prstGeom>
            <a:noFill/>
          </p:spPr>
          <p:txBody>
            <a:bodyPr wrap="square" rtlCol="0">
              <a:spAutoFit/>
            </a:bodyPr>
            <a:lstStyle/>
            <a:p>
              <a:pPr algn="ctr"/>
              <a:r>
                <a:rPr lang="vi-VN" sz="1200" b="1" dirty="0">
                  <a:solidFill>
                    <a:srgbClr val="0066FF"/>
                  </a:solidFill>
                  <a:latin typeface="Roboto" pitchFamily="2" charset="0"/>
                  <a:ea typeface="Roboto" pitchFamily="2" charset="0"/>
                </a:rPr>
                <a:t>HỆ THỐNG</a:t>
              </a:r>
            </a:p>
          </p:txBody>
        </p:sp>
        <p:sp>
          <p:nvSpPr>
            <p:cNvPr id="53" name="TextBox 52">
              <a:extLst>
                <a:ext uri="{FF2B5EF4-FFF2-40B4-BE49-F238E27FC236}">
                  <a16:creationId xmlns:a16="http://schemas.microsoft.com/office/drawing/2014/main" id="{AC5DF6CB-C591-791C-3B32-9E055E919F43}"/>
                </a:ext>
              </a:extLst>
            </p:cNvPr>
            <p:cNvSpPr txBox="1"/>
            <p:nvPr/>
          </p:nvSpPr>
          <p:spPr>
            <a:xfrm>
              <a:off x="3343210" y="3606441"/>
              <a:ext cx="1446071"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Tích hợp linh hoạt qua API/SDK</a:t>
              </a:r>
            </a:p>
          </p:txBody>
        </p:sp>
        <p:pic>
          <p:nvPicPr>
            <p:cNvPr id="54" name="Picture 53" descr="Interior of server room">
              <a:extLst>
                <a:ext uri="{FF2B5EF4-FFF2-40B4-BE49-F238E27FC236}">
                  <a16:creationId xmlns:a16="http://schemas.microsoft.com/office/drawing/2014/main" id="{AB7E1649-AC1F-4885-C263-32F68A44359E}"/>
                </a:ext>
              </a:extLst>
            </p:cNvPr>
            <p:cNvPicPr>
              <a:picLocks noChangeAspect="1"/>
            </p:cNvPicPr>
            <p:nvPr/>
          </p:nvPicPr>
          <p:blipFill>
            <a:blip r:embed="rId4">
              <a:extLst>
                <a:ext uri="{28A0092B-C50C-407E-A947-70E740481C1C}">
                  <a14:useLocalDpi xmlns:a14="http://schemas.microsoft.com/office/drawing/2010/main" val="0"/>
                </a:ext>
              </a:extLst>
            </a:blip>
            <a:srcRect l="8332" r="8332"/>
            <a:stretch/>
          </p:blipFill>
          <p:spPr>
            <a:xfrm>
              <a:off x="2169924" y="3391152"/>
              <a:ext cx="1115505" cy="892248"/>
            </a:xfrm>
            <a:prstGeom prst="roundRect">
              <a:avLst>
                <a:gd name="adj" fmla="val 3062"/>
              </a:avLst>
            </a:prstGeom>
            <a:blipFill>
              <a:blip r:embed="rId5"/>
              <a:stretch>
                <a:fillRect/>
              </a:stretch>
            </a:blipFill>
          </p:spPr>
        </p:pic>
      </p:grpSp>
      <p:grpSp>
        <p:nvGrpSpPr>
          <p:cNvPr id="15" name="Group 14">
            <a:extLst>
              <a:ext uri="{FF2B5EF4-FFF2-40B4-BE49-F238E27FC236}">
                <a16:creationId xmlns:a16="http://schemas.microsoft.com/office/drawing/2014/main" id="{01E484CC-05CA-7CB6-E434-6237B727E4E9}"/>
              </a:ext>
            </a:extLst>
          </p:cNvPr>
          <p:cNvGrpSpPr/>
          <p:nvPr/>
        </p:nvGrpSpPr>
        <p:grpSpPr>
          <a:xfrm>
            <a:off x="6402122" y="1635383"/>
            <a:ext cx="2395728" cy="473600"/>
            <a:chOff x="6455664" y="1812868"/>
            <a:chExt cx="2395728" cy="473600"/>
          </a:xfrm>
        </p:grpSpPr>
        <p:sp>
          <p:nvSpPr>
            <p:cNvPr id="2" name="Rectangle: Rounded Corners 1">
              <a:extLst>
                <a:ext uri="{FF2B5EF4-FFF2-40B4-BE49-F238E27FC236}">
                  <a16:creationId xmlns:a16="http://schemas.microsoft.com/office/drawing/2014/main" id="{61A48133-67CA-1792-B624-93DAD0997CC4}"/>
                </a:ext>
              </a:extLst>
            </p:cNvPr>
            <p:cNvSpPr/>
            <p:nvPr/>
          </p:nvSpPr>
          <p:spPr>
            <a:xfrm>
              <a:off x="6455664" y="1812868"/>
              <a:ext cx="2395728" cy="473600"/>
            </a:xfrm>
            <a:prstGeom prst="roundRect">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0" name="TextBox 9">
              <a:extLst>
                <a:ext uri="{FF2B5EF4-FFF2-40B4-BE49-F238E27FC236}">
                  <a16:creationId xmlns:a16="http://schemas.microsoft.com/office/drawing/2014/main" id="{1F5356A5-8EB0-3646-F5FB-DD14CBD2C32F}"/>
                </a:ext>
              </a:extLst>
            </p:cNvPr>
            <p:cNvSpPr txBox="1"/>
            <p:nvPr/>
          </p:nvSpPr>
          <p:spPr>
            <a:xfrm>
              <a:off x="6957544" y="1911169"/>
              <a:ext cx="1848127" cy="276999"/>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Core banking</a:t>
              </a:r>
            </a:p>
          </p:txBody>
        </p:sp>
        <p:pic>
          <p:nvPicPr>
            <p:cNvPr id="14" name="Graphic 13" descr="Bank with solid fill">
              <a:extLst>
                <a:ext uri="{FF2B5EF4-FFF2-40B4-BE49-F238E27FC236}">
                  <a16:creationId xmlns:a16="http://schemas.microsoft.com/office/drawing/2014/main" id="{0E6F9B2B-26DF-4B48-2E8E-D7D95FC4320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32868" y="1875932"/>
              <a:ext cx="347472" cy="347472"/>
            </a:xfrm>
            <a:prstGeom prst="rect">
              <a:avLst/>
            </a:prstGeom>
          </p:spPr>
        </p:pic>
      </p:grpSp>
      <p:grpSp>
        <p:nvGrpSpPr>
          <p:cNvPr id="22" name="Group 21">
            <a:extLst>
              <a:ext uri="{FF2B5EF4-FFF2-40B4-BE49-F238E27FC236}">
                <a16:creationId xmlns:a16="http://schemas.microsoft.com/office/drawing/2014/main" id="{7E7E9AD0-616E-133D-278A-BFB124255098}"/>
              </a:ext>
            </a:extLst>
          </p:cNvPr>
          <p:cNvGrpSpPr/>
          <p:nvPr/>
        </p:nvGrpSpPr>
        <p:grpSpPr>
          <a:xfrm>
            <a:off x="6402122" y="2215722"/>
            <a:ext cx="2395728" cy="473600"/>
            <a:chOff x="6208173" y="2200103"/>
            <a:chExt cx="2395728" cy="473600"/>
          </a:xfrm>
        </p:grpSpPr>
        <p:grpSp>
          <p:nvGrpSpPr>
            <p:cNvPr id="16" name="Group 15">
              <a:extLst>
                <a:ext uri="{FF2B5EF4-FFF2-40B4-BE49-F238E27FC236}">
                  <a16:creationId xmlns:a16="http://schemas.microsoft.com/office/drawing/2014/main" id="{F99E7B47-C7A8-FDAD-888A-E7DD9A9AC949}"/>
                </a:ext>
              </a:extLst>
            </p:cNvPr>
            <p:cNvGrpSpPr/>
            <p:nvPr/>
          </p:nvGrpSpPr>
          <p:grpSpPr>
            <a:xfrm>
              <a:off x="6208173" y="2200103"/>
              <a:ext cx="2395728" cy="473600"/>
              <a:chOff x="6455664" y="1812868"/>
              <a:chExt cx="2395728" cy="473600"/>
            </a:xfrm>
          </p:grpSpPr>
          <p:sp>
            <p:nvSpPr>
              <p:cNvPr id="17" name="Rectangle: Rounded Corners 16">
                <a:extLst>
                  <a:ext uri="{FF2B5EF4-FFF2-40B4-BE49-F238E27FC236}">
                    <a16:creationId xmlns:a16="http://schemas.microsoft.com/office/drawing/2014/main" id="{31BCC44B-7397-74C3-ED0A-AF1411E10187}"/>
                  </a:ext>
                </a:extLst>
              </p:cNvPr>
              <p:cNvSpPr/>
              <p:nvPr/>
            </p:nvSpPr>
            <p:spPr>
              <a:xfrm>
                <a:off x="6455664" y="1812868"/>
                <a:ext cx="2395728" cy="473600"/>
              </a:xfrm>
              <a:prstGeom prst="roundRect">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8" name="TextBox 17">
                <a:extLst>
                  <a:ext uri="{FF2B5EF4-FFF2-40B4-BE49-F238E27FC236}">
                    <a16:creationId xmlns:a16="http://schemas.microsoft.com/office/drawing/2014/main" id="{30EA1AC1-0A3C-033B-63FF-A3C158E9BA68}"/>
                  </a:ext>
                </a:extLst>
              </p:cNvPr>
              <p:cNvSpPr txBox="1"/>
              <p:nvPr/>
            </p:nvSpPr>
            <p:spPr>
              <a:xfrm>
                <a:off x="6957544" y="1911169"/>
                <a:ext cx="1848127" cy="276999"/>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LOS/LMS</a:t>
                </a:r>
              </a:p>
            </p:txBody>
          </p:sp>
        </p:grpSp>
        <p:pic>
          <p:nvPicPr>
            <p:cNvPr id="21" name="Graphic 20" descr="Binary with solid fill">
              <a:extLst>
                <a:ext uri="{FF2B5EF4-FFF2-40B4-BE49-F238E27FC236}">
                  <a16:creationId xmlns:a16="http://schemas.microsoft.com/office/drawing/2014/main" id="{07BD72A7-6913-FB8E-67BE-FF67F915046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87822" y="2264390"/>
              <a:ext cx="345027" cy="345027"/>
            </a:xfrm>
            <a:prstGeom prst="rect">
              <a:avLst/>
            </a:prstGeom>
          </p:spPr>
        </p:pic>
      </p:grpSp>
      <p:grpSp>
        <p:nvGrpSpPr>
          <p:cNvPr id="46" name="Group 45">
            <a:extLst>
              <a:ext uri="{FF2B5EF4-FFF2-40B4-BE49-F238E27FC236}">
                <a16:creationId xmlns:a16="http://schemas.microsoft.com/office/drawing/2014/main" id="{45C1EF46-C48E-C1F9-9FF0-2E347A672E4E}"/>
              </a:ext>
            </a:extLst>
          </p:cNvPr>
          <p:cNvGrpSpPr/>
          <p:nvPr/>
        </p:nvGrpSpPr>
        <p:grpSpPr>
          <a:xfrm>
            <a:off x="6402122" y="2796061"/>
            <a:ext cx="2395728" cy="473600"/>
            <a:chOff x="6208173" y="2615394"/>
            <a:chExt cx="2395728" cy="473600"/>
          </a:xfrm>
        </p:grpSpPr>
        <p:grpSp>
          <p:nvGrpSpPr>
            <p:cNvPr id="24" name="Group 23">
              <a:extLst>
                <a:ext uri="{FF2B5EF4-FFF2-40B4-BE49-F238E27FC236}">
                  <a16:creationId xmlns:a16="http://schemas.microsoft.com/office/drawing/2014/main" id="{D6405EF6-E0C9-3BAF-7B10-DB3A11611ACD}"/>
                </a:ext>
              </a:extLst>
            </p:cNvPr>
            <p:cNvGrpSpPr/>
            <p:nvPr/>
          </p:nvGrpSpPr>
          <p:grpSpPr>
            <a:xfrm>
              <a:off x="6208173" y="2615394"/>
              <a:ext cx="2395728" cy="473600"/>
              <a:chOff x="6455664" y="1812868"/>
              <a:chExt cx="2395728" cy="473600"/>
            </a:xfrm>
          </p:grpSpPr>
          <p:sp>
            <p:nvSpPr>
              <p:cNvPr id="26" name="Rectangle: Rounded Corners 25">
                <a:extLst>
                  <a:ext uri="{FF2B5EF4-FFF2-40B4-BE49-F238E27FC236}">
                    <a16:creationId xmlns:a16="http://schemas.microsoft.com/office/drawing/2014/main" id="{6807F0A7-B9EF-0791-FDF1-68E43A6DFF63}"/>
                  </a:ext>
                </a:extLst>
              </p:cNvPr>
              <p:cNvSpPr/>
              <p:nvPr/>
            </p:nvSpPr>
            <p:spPr>
              <a:xfrm>
                <a:off x="6455664" y="1812868"/>
                <a:ext cx="2395728" cy="473600"/>
              </a:xfrm>
              <a:prstGeom prst="roundRect">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7" name="TextBox 26">
                <a:extLst>
                  <a:ext uri="{FF2B5EF4-FFF2-40B4-BE49-F238E27FC236}">
                    <a16:creationId xmlns:a16="http://schemas.microsoft.com/office/drawing/2014/main" id="{318EC8AE-71BC-B694-7C76-B7D5BC450346}"/>
                  </a:ext>
                </a:extLst>
              </p:cNvPr>
              <p:cNvSpPr txBox="1"/>
              <p:nvPr/>
            </p:nvSpPr>
            <p:spPr>
              <a:xfrm>
                <a:off x="6957544" y="1911169"/>
                <a:ext cx="1848127" cy="276999"/>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Mobile Banking</a:t>
                </a:r>
              </a:p>
            </p:txBody>
          </p:sp>
        </p:grpSp>
        <p:pic>
          <p:nvPicPr>
            <p:cNvPr id="44" name="Graphic 43" descr="Smart Phone with solid fill">
              <a:extLst>
                <a:ext uri="{FF2B5EF4-FFF2-40B4-BE49-F238E27FC236}">
                  <a16:creationId xmlns:a16="http://schemas.microsoft.com/office/drawing/2014/main" id="{5EBEAF08-03CA-60E6-53F7-F01A3BFD865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287822" y="2679681"/>
              <a:ext cx="345027" cy="345027"/>
            </a:xfrm>
            <a:prstGeom prst="rect">
              <a:avLst/>
            </a:prstGeom>
          </p:spPr>
        </p:pic>
      </p:grpSp>
      <p:grpSp>
        <p:nvGrpSpPr>
          <p:cNvPr id="57" name="Group 56">
            <a:extLst>
              <a:ext uri="{FF2B5EF4-FFF2-40B4-BE49-F238E27FC236}">
                <a16:creationId xmlns:a16="http://schemas.microsoft.com/office/drawing/2014/main" id="{3E1E228A-2450-A9C2-41F3-1C61FD391FB3}"/>
              </a:ext>
            </a:extLst>
          </p:cNvPr>
          <p:cNvGrpSpPr/>
          <p:nvPr/>
        </p:nvGrpSpPr>
        <p:grpSpPr>
          <a:xfrm>
            <a:off x="6402122" y="3376400"/>
            <a:ext cx="2395728" cy="473600"/>
            <a:chOff x="6208173" y="3187295"/>
            <a:chExt cx="2395728" cy="473600"/>
          </a:xfrm>
        </p:grpSpPr>
        <p:grpSp>
          <p:nvGrpSpPr>
            <p:cNvPr id="29" name="Group 28">
              <a:extLst>
                <a:ext uri="{FF2B5EF4-FFF2-40B4-BE49-F238E27FC236}">
                  <a16:creationId xmlns:a16="http://schemas.microsoft.com/office/drawing/2014/main" id="{9CEC26FB-EB43-7CD0-6FD1-D038B863F481}"/>
                </a:ext>
              </a:extLst>
            </p:cNvPr>
            <p:cNvGrpSpPr/>
            <p:nvPr/>
          </p:nvGrpSpPr>
          <p:grpSpPr>
            <a:xfrm>
              <a:off x="6208173" y="3187295"/>
              <a:ext cx="2395728" cy="473600"/>
              <a:chOff x="6455664" y="1812868"/>
              <a:chExt cx="2395728" cy="473600"/>
            </a:xfrm>
          </p:grpSpPr>
          <p:sp>
            <p:nvSpPr>
              <p:cNvPr id="31" name="Rectangle: Rounded Corners 30">
                <a:extLst>
                  <a:ext uri="{FF2B5EF4-FFF2-40B4-BE49-F238E27FC236}">
                    <a16:creationId xmlns:a16="http://schemas.microsoft.com/office/drawing/2014/main" id="{246F0EEF-4ADB-6EDD-4017-3FB02D321F89}"/>
                  </a:ext>
                </a:extLst>
              </p:cNvPr>
              <p:cNvSpPr/>
              <p:nvPr/>
            </p:nvSpPr>
            <p:spPr>
              <a:xfrm>
                <a:off x="6455664" y="1812868"/>
                <a:ext cx="2395728" cy="473600"/>
              </a:xfrm>
              <a:prstGeom prst="roundRect">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2" name="TextBox 31">
                <a:extLst>
                  <a:ext uri="{FF2B5EF4-FFF2-40B4-BE49-F238E27FC236}">
                    <a16:creationId xmlns:a16="http://schemas.microsoft.com/office/drawing/2014/main" id="{8B0A0052-2A34-DDBF-EEBB-FA088206AA67}"/>
                  </a:ext>
                </a:extLst>
              </p:cNvPr>
              <p:cNvSpPr txBox="1"/>
              <p:nvPr/>
            </p:nvSpPr>
            <p:spPr>
              <a:xfrm>
                <a:off x="6957544" y="1911169"/>
                <a:ext cx="1848127" cy="276999"/>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CRM/DMS/ECM</a:t>
                </a:r>
              </a:p>
            </p:txBody>
          </p:sp>
        </p:grpSp>
        <p:pic>
          <p:nvPicPr>
            <p:cNvPr id="56" name="Graphic 55" descr="Aperture with solid fill">
              <a:extLst>
                <a:ext uri="{FF2B5EF4-FFF2-40B4-BE49-F238E27FC236}">
                  <a16:creationId xmlns:a16="http://schemas.microsoft.com/office/drawing/2014/main" id="{F3F19937-699B-4AD7-DB41-CBCE0645E7A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303564" y="3268546"/>
              <a:ext cx="311099" cy="311099"/>
            </a:xfrm>
            <a:prstGeom prst="rect">
              <a:avLst/>
            </a:prstGeom>
          </p:spPr>
        </p:pic>
      </p:grpSp>
      <p:grpSp>
        <p:nvGrpSpPr>
          <p:cNvPr id="60" name="Group 59">
            <a:extLst>
              <a:ext uri="{FF2B5EF4-FFF2-40B4-BE49-F238E27FC236}">
                <a16:creationId xmlns:a16="http://schemas.microsoft.com/office/drawing/2014/main" id="{1DB68D2D-5AD0-4852-854D-0D16763E5C43}"/>
              </a:ext>
            </a:extLst>
          </p:cNvPr>
          <p:cNvGrpSpPr/>
          <p:nvPr/>
        </p:nvGrpSpPr>
        <p:grpSpPr>
          <a:xfrm>
            <a:off x="6402122" y="3956739"/>
            <a:ext cx="2395728" cy="473600"/>
            <a:chOff x="6208173" y="3759196"/>
            <a:chExt cx="2395728" cy="473600"/>
          </a:xfrm>
        </p:grpSpPr>
        <p:grpSp>
          <p:nvGrpSpPr>
            <p:cNvPr id="34" name="Group 33">
              <a:extLst>
                <a:ext uri="{FF2B5EF4-FFF2-40B4-BE49-F238E27FC236}">
                  <a16:creationId xmlns:a16="http://schemas.microsoft.com/office/drawing/2014/main" id="{D3FDBFDD-6E20-D3F3-AB8D-EFE1733175D2}"/>
                </a:ext>
              </a:extLst>
            </p:cNvPr>
            <p:cNvGrpSpPr/>
            <p:nvPr/>
          </p:nvGrpSpPr>
          <p:grpSpPr>
            <a:xfrm>
              <a:off x="6208173" y="3759196"/>
              <a:ext cx="2395728" cy="473600"/>
              <a:chOff x="6455664" y="1812868"/>
              <a:chExt cx="2395728" cy="473600"/>
            </a:xfrm>
          </p:grpSpPr>
          <p:sp>
            <p:nvSpPr>
              <p:cNvPr id="38" name="Rectangle: Rounded Corners 37">
                <a:extLst>
                  <a:ext uri="{FF2B5EF4-FFF2-40B4-BE49-F238E27FC236}">
                    <a16:creationId xmlns:a16="http://schemas.microsoft.com/office/drawing/2014/main" id="{81BFC2D4-E131-A3C7-018A-FB4D161373A6}"/>
                  </a:ext>
                </a:extLst>
              </p:cNvPr>
              <p:cNvSpPr/>
              <p:nvPr/>
            </p:nvSpPr>
            <p:spPr>
              <a:xfrm>
                <a:off x="6455664" y="1812868"/>
                <a:ext cx="2395728" cy="473600"/>
              </a:xfrm>
              <a:prstGeom prst="roundRect">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0" name="TextBox 39">
                <a:extLst>
                  <a:ext uri="{FF2B5EF4-FFF2-40B4-BE49-F238E27FC236}">
                    <a16:creationId xmlns:a16="http://schemas.microsoft.com/office/drawing/2014/main" id="{5E69EB28-F08E-D0E9-DB57-39A60E5BC830}"/>
                  </a:ext>
                </a:extLst>
              </p:cNvPr>
              <p:cNvSpPr txBox="1"/>
              <p:nvPr/>
            </p:nvSpPr>
            <p:spPr>
              <a:xfrm>
                <a:off x="6957544" y="1911169"/>
                <a:ext cx="1848127" cy="276999"/>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Securities platform</a:t>
                </a:r>
              </a:p>
            </p:txBody>
          </p:sp>
        </p:grpSp>
        <p:pic>
          <p:nvPicPr>
            <p:cNvPr id="59" name="Graphic 58" descr="Lock with solid fill">
              <a:extLst>
                <a:ext uri="{FF2B5EF4-FFF2-40B4-BE49-F238E27FC236}">
                  <a16:creationId xmlns:a16="http://schemas.microsoft.com/office/drawing/2014/main" id="{2F56A0CC-009C-0A8E-2E94-20C5B366E4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285377" y="3823483"/>
              <a:ext cx="345027" cy="345027"/>
            </a:xfrm>
            <a:prstGeom prst="rect">
              <a:avLst/>
            </a:prstGeom>
          </p:spPr>
        </p:pic>
      </p:grpSp>
      <p:grpSp>
        <p:nvGrpSpPr>
          <p:cNvPr id="73" name="Group 72">
            <a:extLst>
              <a:ext uri="{FF2B5EF4-FFF2-40B4-BE49-F238E27FC236}">
                <a16:creationId xmlns:a16="http://schemas.microsoft.com/office/drawing/2014/main" id="{77EEC49C-A458-CB55-CE12-842E8467B286}"/>
              </a:ext>
            </a:extLst>
          </p:cNvPr>
          <p:cNvGrpSpPr/>
          <p:nvPr/>
        </p:nvGrpSpPr>
        <p:grpSpPr>
          <a:xfrm>
            <a:off x="6402122" y="4537078"/>
            <a:ext cx="2395728" cy="473600"/>
            <a:chOff x="6208173" y="4343696"/>
            <a:chExt cx="2395728" cy="473600"/>
          </a:xfrm>
        </p:grpSpPr>
        <p:grpSp>
          <p:nvGrpSpPr>
            <p:cNvPr id="62" name="Group 61">
              <a:extLst>
                <a:ext uri="{FF2B5EF4-FFF2-40B4-BE49-F238E27FC236}">
                  <a16:creationId xmlns:a16="http://schemas.microsoft.com/office/drawing/2014/main" id="{EC86D481-D1A6-916D-74A3-4F5663B38DC1}"/>
                </a:ext>
              </a:extLst>
            </p:cNvPr>
            <p:cNvGrpSpPr/>
            <p:nvPr/>
          </p:nvGrpSpPr>
          <p:grpSpPr>
            <a:xfrm>
              <a:off x="6208173" y="4343696"/>
              <a:ext cx="2395728" cy="473600"/>
              <a:chOff x="6455664" y="1812868"/>
              <a:chExt cx="2395728" cy="473600"/>
            </a:xfrm>
          </p:grpSpPr>
          <p:sp>
            <p:nvSpPr>
              <p:cNvPr id="64" name="Rectangle: Rounded Corners 63">
                <a:extLst>
                  <a:ext uri="{FF2B5EF4-FFF2-40B4-BE49-F238E27FC236}">
                    <a16:creationId xmlns:a16="http://schemas.microsoft.com/office/drawing/2014/main" id="{F4D67E4D-5799-9977-FC98-C88428BF040A}"/>
                  </a:ext>
                </a:extLst>
              </p:cNvPr>
              <p:cNvSpPr/>
              <p:nvPr/>
            </p:nvSpPr>
            <p:spPr>
              <a:xfrm>
                <a:off x="6455664" y="1812868"/>
                <a:ext cx="2395728" cy="473600"/>
              </a:xfrm>
              <a:prstGeom prst="roundRect">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5" name="TextBox 64">
                <a:extLst>
                  <a:ext uri="{FF2B5EF4-FFF2-40B4-BE49-F238E27FC236}">
                    <a16:creationId xmlns:a16="http://schemas.microsoft.com/office/drawing/2014/main" id="{0EF424B1-B05C-C430-8249-96C2113950A2}"/>
                  </a:ext>
                </a:extLst>
              </p:cNvPr>
              <p:cNvSpPr txBox="1"/>
              <p:nvPr/>
            </p:nvSpPr>
            <p:spPr>
              <a:xfrm>
                <a:off x="6957544" y="1911169"/>
                <a:ext cx="1848127" cy="276999"/>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Insurance platform</a:t>
                </a:r>
              </a:p>
            </p:txBody>
          </p:sp>
        </p:grpSp>
        <p:pic>
          <p:nvPicPr>
            <p:cNvPr id="72" name="Graphic 71" descr="Medieval Armor with solid fill">
              <a:extLst>
                <a:ext uri="{FF2B5EF4-FFF2-40B4-BE49-F238E27FC236}">
                  <a16:creationId xmlns:a16="http://schemas.microsoft.com/office/drawing/2014/main" id="{870B8272-A638-292F-44C8-893E3C96B01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282932" y="4406760"/>
              <a:ext cx="347472" cy="347472"/>
            </a:xfrm>
            <a:prstGeom prst="rect">
              <a:avLst/>
            </a:prstGeom>
          </p:spPr>
        </p:pic>
      </p:grpSp>
      <p:grpSp>
        <p:nvGrpSpPr>
          <p:cNvPr id="76" name="Group 75">
            <a:extLst>
              <a:ext uri="{FF2B5EF4-FFF2-40B4-BE49-F238E27FC236}">
                <a16:creationId xmlns:a16="http://schemas.microsoft.com/office/drawing/2014/main" id="{E73C583E-E09B-6EE5-3E23-0C7772B5A896}"/>
              </a:ext>
            </a:extLst>
          </p:cNvPr>
          <p:cNvGrpSpPr/>
          <p:nvPr/>
        </p:nvGrpSpPr>
        <p:grpSpPr>
          <a:xfrm>
            <a:off x="6402122" y="5117417"/>
            <a:ext cx="2395728" cy="473600"/>
            <a:chOff x="6208173" y="4937436"/>
            <a:chExt cx="2395728" cy="473600"/>
          </a:xfrm>
        </p:grpSpPr>
        <p:grpSp>
          <p:nvGrpSpPr>
            <p:cNvPr id="67" name="Group 66">
              <a:extLst>
                <a:ext uri="{FF2B5EF4-FFF2-40B4-BE49-F238E27FC236}">
                  <a16:creationId xmlns:a16="http://schemas.microsoft.com/office/drawing/2014/main" id="{5F273838-E07C-671B-C0F8-26AC624E2627}"/>
                </a:ext>
              </a:extLst>
            </p:cNvPr>
            <p:cNvGrpSpPr/>
            <p:nvPr/>
          </p:nvGrpSpPr>
          <p:grpSpPr>
            <a:xfrm>
              <a:off x="6208173" y="4937436"/>
              <a:ext cx="2395728" cy="473600"/>
              <a:chOff x="6455664" y="1812868"/>
              <a:chExt cx="2395728" cy="473600"/>
            </a:xfrm>
          </p:grpSpPr>
          <p:sp>
            <p:nvSpPr>
              <p:cNvPr id="69" name="Rectangle: Rounded Corners 68">
                <a:extLst>
                  <a:ext uri="{FF2B5EF4-FFF2-40B4-BE49-F238E27FC236}">
                    <a16:creationId xmlns:a16="http://schemas.microsoft.com/office/drawing/2014/main" id="{1CC6994F-C16C-0852-A22D-CB3C3809F6DA}"/>
                  </a:ext>
                </a:extLst>
              </p:cNvPr>
              <p:cNvSpPr/>
              <p:nvPr/>
            </p:nvSpPr>
            <p:spPr>
              <a:xfrm>
                <a:off x="6455664" y="1812868"/>
                <a:ext cx="2395728" cy="473600"/>
              </a:xfrm>
              <a:prstGeom prst="roundRect">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0" name="TextBox 69">
                <a:extLst>
                  <a:ext uri="{FF2B5EF4-FFF2-40B4-BE49-F238E27FC236}">
                    <a16:creationId xmlns:a16="http://schemas.microsoft.com/office/drawing/2014/main" id="{FB9DA0CC-ABBF-FD54-E8B9-35BD601D4FB1}"/>
                  </a:ext>
                </a:extLst>
              </p:cNvPr>
              <p:cNvSpPr txBox="1"/>
              <p:nvPr/>
            </p:nvSpPr>
            <p:spPr>
              <a:xfrm>
                <a:off x="6957544" y="1911169"/>
                <a:ext cx="1848127" cy="276999"/>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BPM/wordflow</a:t>
                </a:r>
              </a:p>
            </p:txBody>
          </p:sp>
        </p:grpSp>
        <p:pic>
          <p:nvPicPr>
            <p:cNvPr id="75" name="Graphic 74" descr="Arrow circle with solid fill">
              <a:extLst>
                <a:ext uri="{FF2B5EF4-FFF2-40B4-BE49-F238E27FC236}">
                  <a16:creationId xmlns:a16="http://schemas.microsoft.com/office/drawing/2014/main" id="{57D228FF-2F69-E73B-CF4E-58CF17EAD710}"/>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282932" y="5000500"/>
              <a:ext cx="347472" cy="347472"/>
            </a:xfrm>
            <a:prstGeom prst="rect">
              <a:avLst/>
            </a:prstGeom>
          </p:spPr>
        </p:pic>
      </p:grpSp>
      <p:grpSp>
        <p:nvGrpSpPr>
          <p:cNvPr id="86" name="Group 85">
            <a:extLst>
              <a:ext uri="{FF2B5EF4-FFF2-40B4-BE49-F238E27FC236}">
                <a16:creationId xmlns:a16="http://schemas.microsoft.com/office/drawing/2014/main" id="{5CEED4D7-69DE-4490-E1A6-CA313C2D7CAB}"/>
              </a:ext>
            </a:extLst>
          </p:cNvPr>
          <p:cNvGrpSpPr/>
          <p:nvPr/>
        </p:nvGrpSpPr>
        <p:grpSpPr>
          <a:xfrm>
            <a:off x="6402122" y="5697755"/>
            <a:ext cx="2395728" cy="473600"/>
            <a:chOff x="6208173" y="5509337"/>
            <a:chExt cx="2395728" cy="473600"/>
          </a:xfrm>
        </p:grpSpPr>
        <p:grpSp>
          <p:nvGrpSpPr>
            <p:cNvPr id="78" name="Group 77">
              <a:extLst>
                <a:ext uri="{FF2B5EF4-FFF2-40B4-BE49-F238E27FC236}">
                  <a16:creationId xmlns:a16="http://schemas.microsoft.com/office/drawing/2014/main" id="{08FA0529-F22B-C881-C8CC-82B4EF53634B}"/>
                </a:ext>
              </a:extLst>
            </p:cNvPr>
            <p:cNvGrpSpPr/>
            <p:nvPr/>
          </p:nvGrpSpPr>
          <p:grpSpPr>
            <a:xfrm>
              <a:off x="6208173" y="5509337"/>
              <a:ext cx="2395728" cy="473600"/>
              <a:chOff x="6455664" y="1812868"/>
              <a:chExt cx="2395728" cy="473600"/>
            </a:xfrm>
          </p:grpSpPr>
          <p:sp>
            <p:nvSpPr>
              <p:cNvPr id="80" name="Rectangle: Rounded Corners 79">
                <a:extLst>
                  <a:ext uri="{FF2B5EF4-FFF2-40B4-BE49-F238E27FC236}">
                    <a16:creationId xmlns:a16="http://schemas.microsoft.com/office/drawing/2014/main" id="{18D87842-6D62-EBAF-6EC4-64A3AFC2EC3D}"/>
                  </a:ext>
                </a:extLst>
              </p:cNvPr>
              <p:cNvSpPr/>
              <p:nvPr/>
            </p:nvSpPr>
            <p:spPr>
              <a:xfrm>
                <a:off x="6455664" y="1812868"/>
                <a:ext cx="2395728" cy="473600"/>
              </a:xfrm>
              <a:prstGeom prst="roundRect">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1" name="TextBox 80">
                <a:extLst>
                  <a:ext uri="{FF2B5EF4-FFF2-40B4-BE49-F238E27FC236}">
                    <a16:creationId xmlns:a16="http://schemas.microsoft.com/office/drawing/2014/main" id="{C60D9CE3-6B01-0887-1467-1DC672EFAC53}"/>
                  </a:ext>
                </a:extLst>
              </p:cNvPr>
              <p:cNvSpPr txBox="1"/>
              <p:nvPr/>
            </p:nvSpPr>
            <p:spPr>
              <a:xfrm>
                <a:off x="6957544" y="1911169"/>
                <a:ext cx="1848127" cy="276999"/>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API/SDK/webhook</a:t>
                </a:r>
              </a:p>
            </p:txBody>
          </p:sp>
        </p:grpSp>
        <p:pic>
          <p:nvPicPr>
            <p:cNvPr id="85" name="Graphic 84" descr="Cloud Computing with solid fill">
              <a:extLst>
                <a:ext uri="{FF2B5EF4-FFF2-40B4-BE49-F238E27FC236}">
                  <a16:creationId xmlns:a16="http://schemas.microsoft.com/office/drawing/2014/main" id="{D1B60043-4439-BD40-11DD-DACDAB232962}"/>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6299896" y="5589365"/>
              <a:ext cx="313544" cy="313544"/>
            </a:xfrm>
            <a:prstGeom prst="rect">
              <a:avLst/>
            </a:prstGeom>
          </p:spPr>
        </p:pic>
      </p:grpSp>
      <p:cxnSp>
        <p:nvCxnSpPr>
          <p:cNvPr id="91" name="Straight Arrow Connector 90">
            <a:extLst>
              <a:ext uri="{FF2B5EF4-FFF2-40B4-BE49-F238E27FC236}">
                <a16:creationId xmlns:a16="http://schemas.microsoft.com/office/drawing/2014/main" id="{C6E74ED8-BED9-0600-A0E6-AB3733FA331E}"/>
              </a:ext>
            </a:extLst>
          </p:cNvPr>
          <p:cNvCxnSpPr/>
          <p:nvPr/>
        </p:nvCxnSpPr>
        <p:spPr>
          <a:xfrm>
            <a:off x="5632515" y="5483573"/>
            <a:ext cx="256221" cy="0"/>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cxnSp>
        <p:nvCxnSpPr>
          <p:cNvPr id="92" name="Straight Arrow Connector 91">
            <a:extLst>
              <a:ext uri="{FF2B5EF4-FFF2-40B4-BE49-F238E27FC236}">
                <a16:creationId xmlns:a16="http://schemas.microsoft.com/office/drawing/2014/main" id="{91B67258-D34C-06B0-C1C7-0F9DEAE8881C}"/>
              </a:ext>
            </a:extLst>
          </p:cNvPr>
          <p:cNvCxnSpPr/>
          <p:nvPr/>
        </p:nvCxnSpPr>
        <p:spPr>
          <a:xfrm>
            <a:off x="5632515" y="3850000"/>
            <a:ext cx="256221" cy="0"/>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cxnSp>
        <p:nvCxnSpPr>
          <p:cNvPr id="93" name="Straight Arrow Connector 92">
            <a:extLst>
              <a:ext uri="{FF2B5EF4-FFF2-40B4-BE49-F238E27FC236}">
                <a16:creationId xmlns:a16="http://schemas.microsoft.com/office/drawing/2014/main" id="{735A19A2-60F7-049B-50B1-DC58623A4AA4}"/>
              </a:ext>
            </a:extLst>
          </p:cNvPr>
          <p:cNvCxnSpPr/>
          <p:nvPr/>
        </p:nvCxnSpPr>
        <p:spPr>
          <a:xfrm>
            <a:off x="5632515" y="2430937"/>
            <a:ext cx="256221" cy="0"/>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grpSp>
        <p:nvGrpSpPr>
          <p:cNvPr id="4" name="Group 3">
            <a:extLst>
              <a:ext uri="{FF2B5EF4-FFF2-40B4-BE49-F238E27FC236}">
                <a16:creationId xmlns:a16="http://schemas.microsoft.com/office/drawing/2014/main" id="{DA496FB6-76CE-DAEE-5C5F-8CE438DC878A}"/>
              </a:ext>
            </a:extLst>
          </p:cNvPr>
          <p:cNvGrpSpPr/>
          <p:nvPr/>
        </p:nvGrpSpPr>
        <p:grpSpPr>
          <a:xfrm>
            <a:off x="5888736" y="1911169"/>
            <a:ext cx="256221" cy="4054424"/>
            <a:chOff x="5888736" y="1911169"/>
            <a:chExt cx="256221" cy="4054424"/>
          </a:xfrm>
        </p:grpSpPr>
        <p:cxnSp>
          <p:nvCxnSpPr>
            <p:cNvPr id="89" name="Straight Connector 88">
              <a:extLst>
                <a:ext uri="{FF2B5EF4-FFF2-40B4-BE49-F238E27FC236}">
                  <a16:creationId xmlns:a16="http://schemas.microsoft.com/office/drawing/2014/main" id="{3B2775D2-D742-F53D-993C-D2CD50A1DDF0}"/>
                </a:ext>
              </a:extLst>
            </p:cNvPr>
            <p:cNvCxnSpPr/>
            <p:nvPr/>
          </p:nvCxnSpPr>
          <p:spPr>
            <a:xfrm>
              <a:off x="5888736" y="1911169"/>
              <a:ext cx="0" cy="4054424"/>
            </a:xfrm>
            <a:prstGeom prst="line">
              <a:avLst/>
            </a:prstGeom>
            <a:ln>
              <a:solidFill>
                <a:srgbClr val="0066FF"/>
              </a:solidFill>
            </a:ln>
          </p:spPr>
          <p:style>
            <a:lnRef idx="2">
              <a:schemeClr val="accent1"/>
            </a:lnRef>
            <a:fillRef idx="0">
              <a:schemeClr val="accent1"/>
            </a:fillRef>
            <a:effectRef idx="1">
              <a:schemeClr val="accent1"/>
            </a:effectRef>
            <a:fontRef idx="minor">
              <a:schemeClr val="tx1"/>
            </a:fontRef>
          </p:style>
        </p:cxnSp>
        <p:cxnSp>
          <p:nvCxnSpPr>
            <p:cNvPr id="94" name="Straight Arrow Connector 93">
              <a:extLst>
                <a:ext uri="{FF2B5EF4-FFF2-40B4-BE49-F238E27FC236}">
                  <a16:creationId xmlns:a16="http://schemas.microsoft.com/office/drawing/2014/main" id="{F549B10E-1CF2-1213-544C-C0A28C84CD6F}"/>
                </a:ext>
              </a:extLst>
            </p:cNvPr>
            <p:cNvCxnSpPr/>
            <p:nvPr/>
          </p:nvCxnSpPr>
          <p:spPr>
            <a:xfrm>
              <a:off x="5888736" y="1911169"/>
              <a:ext cx="256221" cy="0"/>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cxnSp>
          <p:nvCxnSpPr>
            <p:cNvPr id="95" name="Straight Arrow Connector 94">
              <a:extLst>
                <a:ext uri="{FF2B5EF4-FFF2-40B4-BE49-F238E27FC236}">
                  <a16:creationId xmlns:a16="http://schemas.microsoft.com/office/drawing/2014/main" id="{D0EA7999-1FF4-37B6-22E4-DC6678831922}"/>
                </a:ext>
              </a:extLst>
            </p:cNvPr>
            <p:cNvCxnSpPr/>
            <p:nvPr/>
          </p:nvCxnSpPr>
          <p:spPr>
            <a:xfrm>
              <a:off x="5888736" y="5965593"/>
              <a:ext cx="256221" cy="0"/>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7417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47" presetClass="entr" presetSubtype="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750"/>
                                        <p:tgtEl>
                                          <p:spTgt spid="15"/>
                                        </p:tgtEl>
                                      </p:cBhvr>
                                    </p:animEffect>
                                    <p:anim calcmode="lin" valueType="num">
                                      <p:cBhvr>
                                        <p:cTn id="21" dur="750" fill="hold"/>
                                        <p:tgtEl>
                                          <p:spTgt spid="15"/>
                                        </p:tgtEl>
                                        <p:attrNameLst>
                                          <p:attrName>ppt_x</p:attrName>
                                        </p:attrNameLst>
                                      </p:cBhvr>
                                      <p:tavLst>
                                        <p:tav tm="0">
                                          <p:val>
                                            <p:strVal val="#ppt_x"/>
                                          </p:val>
                                        </p:tav>
                                        <p:tav tm="100000">
                                          <p:val>
                                            <p:strVal val="#ppt_x"/>
                                          </p:val>
                                        </p:tav>
                                      </p:tavLst>
                                    </p:anim>
                                    <p:anim calcmode="lin" valueType="num">
                                      <p:cBhvr>
                                        <p:cTn id="22" dur="750" fill="hold"/>
                                        <p:tgtEl>
                                          <p:spTgt spid="15"/>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750"/>
                                        <p:tgtEl>
                                          <p:spTgt spid="22"/>
                                        </p:tgtEl>
                                      </p:cBhvr>
                                    </p:animEffect>
                                    <p:anim calcmode="lin" valueType="num">
                                      <p:cBhvr>
                                        <p:cTn id="26" dur="750" fill="hold"/>
                                        <p:tgtEl>
                                          <p:spTgt spid="22"/>
                                        </p:tgtEl>
                                        <p:attrNameLst>
                                          <p:attrName>ppt_x</p:attrName>
                                        </p:attrNameLst>
                                      </p:cBhvr>
                                      <p:tavLst>
                                        <p:tav tm="0">
                                          <p:val>
                                            <p:strVal val="#ppt_x"/>
                                          </p:val>
                                        </p:tav>
                                        <p:tav tm="100000">
                                          <p:val>
                                            <p:strVal val="#ppt_x"/>
                                          </p:val>
                                        </p:tav>
                                      </p:tavLst>
                                    </p:anim>
                                    <p:anim calcmode="lin" valueType="num">
                                      <p:cBhvr>
                                        <p:cTn id="27" dur="750" fill="hold"/>
                                        <p:tgtEl>
                                          <p:spTgt spid="22"/>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750"/>
                                        <p:tgtEl>
                                          <p:spTgt spid="46"/>
                                        </p:tgtEl>
                                      </p:cBhvr>
                                    </p:animEffect>
                                    <p:anim calcmode="lin" valueType="num">
                                      <p:cBhvr>
                                        <p:cTn id="31" dur="750" fill="hold"/>
                                        <p:tgtEl>
                                          <p:spTgt spid="46"/>
                                        </p:tgtEl>
                                        <p:attrNameLst>
                                          <p:attrName>ppt_x</p:attrName>
                                        </p:attrNameLst>
                                      </p:cBhvr>
                                      <p:tavLst>
                                        <p:tav tm="0">
                                          <p:val>
                                            <p:strVal val="#ppt_x"/>
                                          </p:val>
                                        </p:tav>
                                        <p:tav tm="100000">
                                          <p:val>
                                            <p:strVal val="#ppt_x"/>
                                          </p:val>
                                        </p:tav>
                                      </p:tavLst>
                                    </p:anim>
                                    <p:anim calcmode="lin" valueType="num">
                                      <p:cBhvr>
                                        <p:cTn id="32" dur="750" fill="hold"/>
                                        <p:tgtEl>
                                          <p:spTgt spid="46"/>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750"/>
                                        <p:tgtEl>
                                          <p:spTgt spid="57"/>
                                        </p:tgtEl>
                                      </p:cBhvr>
                                    </p:animEffect>
                                    <p:anim calcmode="lin" valueType="num">
                                      <p:cBhvr>
                                        <p:cTn id="36" dur="750" fill="hold"/>
                                        <p:tgtEl>
                                          <p:spTgt spid="57"/>
                                        </p:tgtEl>
                                        <p:attrNameLst>
                                          <p:attrName>ppt_x</p:attrName>
                                        </p:attrNameLst>
                                      </p:cBhvr>
                                      <p:tavLst>
                                        <p:tav tm="0">
                                          <p:val>
                                            <p:strVal val="#ppt_x"/>
                                          </p:val>
                                        </p:tav>
                                        <p:tav tm="100000">
                                          <p:val>
                                            <p:strVal val="#ppt_x"/>
                                          </p:val>
                                        </p:tav>
                                      </p:tavLst>
                                    </p:anim>
                                    <p:anim calcmode="lin" valueType="num">
                                      <p:cBhvr>
                                        <p:cTn id="37" dur="750" fill="hold"/>
                                        <p:tgtEl>
                                          <p:spTgt spid="57"/>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750"/>
                                        <p:tgtEl>
                                          <p:spTgt spid="60"/>
                                        </p:tgtEl>
                                      </p:cBhvr>
                                    </p:animEffect>
                                    <p:anim calcmode="lin" valueType="num">
                                      <p:cBhvr>
                                        <p:cTn id="41" dur="750" fill="hold"/>
                                        <p:tgtEl>
                                          <p:spTgt spid="60"/>
                                        </p:tgtEl>
                                        <p:attrNameLst>
                                          <p:attrName>ppt_x</p:attrName>
                                        </p:attrNameLst>
                                      </p:cBhvr>
                                      <p:tavLst>
                                        <p:tav tm="0">
                                          <p:val>
                                            <p:strVal val="#ppt_x"/>
                                          </p:val>
                                        </p:tav>
                                        <p:tav tm="100000">
                                          <p:val>
                                            <p:strVal val="#ppt_x"/>
                                          </p:val>
                                        </p:tav>
                                      </p:tavLst>
                                    </p:anim>
                                    <p:anim calcmode="lin" valueType="num">
                                      <p:cBhvr>
                                        <p:cTn id="42" dur="750" fill="hold"/>
                                        <p:tgtEl>
                                          <p:spTgt spid="60"/>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fade">
                                      <p:cBhvr>
                                        <p:cTn id="45" dur="750"/>
                                        <p:tgtEl>
                                          <p:spTgt spid="73"/>
                                        </p:tgtEl>
                                      </p:cBhvr>
                                    </p:animEffect>
                                    <p:anim calcmode="lin" valueType="num">
                                      <p:cBhvr>
                                        <p:cTn id="46" dur="750" fill="hold"/>
                                        <p:tgtEl>
                                          <p:spTgt spid="73"/>
                                        </p:tgtEl>
                                        <p:attrNameLst>
                                          <p:attrName>ppt_x</p:attrName>
                                        </p:attrNameLst>
                                      </p:cBhvr>
                                      <p:tavLst>
                                        <p:tav tm="0">
                                          <p:val>
                                            <p:strVal val="#ppt_x"/>
                                          </p:val>
                                        </p:tav>
                                        <p:tav tm="100000">
                                          <p:val>
                                            <p:strVal val="#ppt_x"/>
                                          </p:val>
                                        </p:tav>
                                      </p:tavLst>
                                    </p:anim>
                                    <p:anim calcmode="lin" valueType="num">
                                      <p:cBhvr>
                                        <p:cTn id="47" dur="750" fill="hold"/>
                                        <p:tgtEl>
                                          <p:spTgt spid="73"/>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76"/>
                                        </p:tgtEl>
                                        <p:attrNameLst>
                                          <p:attrName>style.visibility</p:attrName>
                                        </p:attrNameLst>
                                      </p:cBhvr>
                                      <p:to>
                                        <p:strVal val="visible"/>
                                      </p:to>
                                    </p:set>
                                    <p:animEffect transition="in" filter="fade">
                                      <p:cBhvr>
                                        <p:cTn id="50" dur="750"/>
                                        <p:tgtEl>
                                          <p:spTgt spid="76"/>
                                        </p:tgtEl>
                                      </p:cBhvr>
                                    </p:animEffect>
                                    <p:anim calcmode="lin" valueType="num">
                                      <p:cBhvr>
                                        <p:cTn id="51" dur="750" fill="hold"/>
                                        <p:tgtEl>
                                          <p:spTgt spid="76"/>
                                        </p:tgtEl>
                                        <p:attrNameLst>
                                          <p:attrName>ppt_x</p:attrName>
                                        </p:attrNameLst>
                                      </p:cBhvr>
                                      <p:tavLst>
                                        <p:tav tm="0">
                                          <p:val>
                                            <p:strVal val="#ppt_x"/>
                                          </p:val>
                                        </p:tav>
                                        <p:tav tm="100000">
                                          <p:val>
                                            <p:strVal val="#ppt_x"/>
                                          </p:val>
                                        </p:tav>
                                      </p:tavLst>
                                    </p:anim>
                                    <p:anim calcmode="lin" valueType="num">
                                      <p:cBhvr>
                                        <p:cTn id="52" dur="750" fill="hold"/>
                                        <p:tgtEl>
                                          <p:spTgt spid="76"/>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fade">
                                      <p:cBhvr>
                                        <p:cTn id="55" dur="750"/>
                                        <p:tgtEl>
                                          <p:spTgt spid="86"/>
                                        </p:tgtEl>
                                      </p:cBhvr>
                                    </p:animEffect>
                                    <p:anim calcmode="lin" valueType="num">
                                      <p:cBhvr>
                                        <p:cTn id="56" dur="750" fill="hold"/>
                                        <p:tgtEl>
                                          <p:spTgt spid="86"/>
                                        </p:tgtEl>
                                        <p:attrNameLst>
                                          <p:attrName>ppt_x</p:attrName>
                                        </p:attrNameLst>
                                      </p:cBhvr>
                                      <p:tavLst>
                                        <p:tav tm="0">
                                          <p:val>
                                            <p:strVal val="#ppt_x"/>
                                          </p:val>
                                        </p:tav>
                                        <p:tav tm="100000">
                                          <p:val>
                                            <p:strVal val="#ppt_x"/>
                                          </p:val>
                                        </p:tav>
                                      </p:tavLst>
                                    </p:anim>
                                    <p:anim calcmode="lin" valueType="num">
                                      <p:cBhvr>
                                        <p:cTn id="57" dur="75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4000"/>
            <a:lum/>
          </a:blip>
          <a:srcRect/>
          <a:stretch>
            <a:fillRect t="-9000" b="-9000"/>
          </a:stretch>
        </a:blipFill>
        <a:effectLst/>
      </p:bgPr>
    </p:bg>
    <p:spTree>
      <p:nvGrpSpPr>
        <p:cNvPr id="1" name=""/>
        <p:cNvGrpSpPr/>
        <p:nvPr/>
      </p:nvGrpSpPr>
      <p:grpSpPr>
        <a:xfrm>
          <a:off x="0" y="0"/>
          <a:ext cx="0" cy="0"/>
          <a:chOff x="0" y="0"/>
          <a:chExt cx="0" cy="0"/>
        </a:xfrm>
      </p:grpSpPr>
      <p:sp>
        <p:nvSpPr>
          <p:cNvPr id="70" name="Freeform: Shape 69">
            <a:extLst>
              <a:ext uri="{FF2B5EF4-FFF2-40B4-BE49-F238E27FC236}">
                <a16:creationId xmlns:a16="http://schemas.microsoft.com/office/drawing/2014/main" id="{B9609068-E60F-4A0F-DE17-D6BB09039FCE}"/>
              </a:ext>
            </a:extLst>
          </p:cNvPr>
          <p:cNvSpPr/>
          <p:nvPr/>
        </p:nvSpPr>
        <p:spPr>
          <a:xfrm>
            <a:off x="911035" y="2454986"/>
            <a:ext cx="9961677" cy="1552777"/>
          </a:xfrm>
          <a:custGeom>
            <a:avLst/>
            <a:gdLst>
              <a:gd name="csX0" fmla="*/ 0 w 9961677"/>
              <a:gd name="csY0" fmla="*/ 0 h 1418032"/>
              <a:gd name="csX1" fmla="*/ 9725334 w 9961677"/>
              <a:gd name="csY1" fmla="*/ 0 h 1418032"/>
              <a:gd name="csX2" fmla="*/ 9961677 w 9961677"/>
              <a:gd name="csY2" fmla="*/ 236343 h 1418032"/>
              <a:gd name="csX3" fmla="*/ 9961677 w 9961677"/>
              <a:gd name="csY3" fmla="*/ 1181689 h 1418032"/>
              <a:gd name="csX4" fmla="*/ 9725334 w 9961677"/>
              <a:gd name="csY4" fmla="*/ 1418032 h 1418032"/>
              <a:gd name="csX5" fmla="*/ 0 w 9961677"/>
              <a:gd name="csY5" fmla="*/ 1418032 h 1418032"/>
              <a:gd name="csX6" fmla="*/ 0 w 9961677"/>
              <a:gd name="csY6" fmla="*/ 0 h 14180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961677" h="1418032">
                <a:moveTo>
                  <a:pt x="0" y="0"/>
                </a:moveTo>
                <a:lnTo>
                  <a:pt x="9725334" y="0"/>
                </a:lnTo>
                <a:cubicBezTo>
                  <a:pt x="9855863" y="0"/>
                  <a:pt x="9961677" y="105814"/>
                  <a:pt x="9961677" y="236343"/>
                </a:cubicBezTo>
                <a:lnTo>
                  <a:pt x="9961677" y="1181689"/>
                </a:lnTo>
                <a:cubicBezTo>
                  <a:pt x="9961677" y="1312218"/>
                  <a:pt x="9855863" y="1418032"/>
                  <a:pt x="9725334" y="1418032"/>
                </a:cubicBezTo>
                <a:lnTo>
                  <a:pt x="0" y="1418032"/>
                </a:lnTo>
                <a:lnTo>
                  <a:pt x="0" y="0"/>
                </a:lnTo>
                <a:close/>
              </a:path>
            </a:pathLst>
          </a:custGeom>
          <a:no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3" name="Freeform: Shape 2">
            <a:extLst>
              <a:ext uri="{FF2B5EF4-FFF2-40B4-BE49-F238E27FC236}">
                <a16:creationId xmlns:a16="http://schemas.microsoft.com/office/drawing/2014/main" id="{6CCADB99-D979-45A7-1C48-73DC1B8267A1}"/>
              </a:ext>
            </a:extLst>
          </p:cNvPr>
          <p:cNvSpPr/>
          <p:nvPr/>
        </p:nvSpPr>
        <p:spPr>
          <a:xfrm rot="1675955">
            <a:off x="-389583" y="-1074656"/>
            <a:ext cx="1657488" cy="3315859"/>
          </a:xfrm>
          <a:custGeom>
            <a:avLst/>
            <a:gdLst>
              <a:gd name="csX0" fmla="*/ 0 w 2875175"/>
              <a:gd name="csY0" fmla="*/ 0 h 5751882"/>
              <a:gd name="csX1" fmla="*/ 147211 w 2875175"/>
              <a:gd name="csY1" fmla="*/ 3722 h 5751882"/>
              <a:gd name="csX2" fmla="*/ 2875175 w 2875175"/>
              <a:gd name="csY2" fmla="*/ 2875941 h 5751882"/>
              <a:gd name="csX3" fmla="*/ 147211 w 2875175"/>
              <a:gd name="csY3" fmla="*/ 5748160 h 5751882"/>
              <a:gd name="csX4" fmla="*/ 0 w 2875175"/>
              <a:gd name="csY4" fmla="*/ 5751882 h 5751882"/>
              <a:gd name="csX5" fmla="*/ 0 w 2875175"/>
              <a:gd name="csY5" fmla="*/ 0 h 5751882"/>
            </a:gdLst>
            <a:ahLst/>
            <a:cxnLst>
              <a:cxn ang="0">
                <a:pos x="csX0" y="csY0"/>
              </a:cxn>
              <a:cxn ang="0">
                <a:pos x="csX1" y="csY1"/>
              </a:cxn>
              <a:cxn ang="0">
                <a:pos x="csX2" y="csY2"/>
              </a:cxn>
              <a:cxn ang="0">
                <a:pos x="csX3" y="csY3"/>
              </a:cxn>
              <a:cxn ang="0">
                <a:pos x="csX4" y="csY4"/>
              </a:cxn>
              <a:cxn ang="0">
                <a:pos x="csX5" y="csY5"/>
              </a:cxn>
            </a:cxnLst>
            <a:rect l="l" t="t" r="r" b="b"/>
            <a:pathLst>
              <a:path w="2875175" h="5751882">
                <a:moveTo>
                  <a:pt x="0" y="0"/>
                </a:moveTo>
                <a:lnTo>
                  <a:pt x="147211" y="3722"/>
                </a:lnTo>
                <a:cubicBezTo>
                  <a:pt x="1666782" y="80749"/>
                  <a:pt x="2875175" y="1337228"/>
                  <a:pt x="2875175" y="2875941"/>
                </a:cubicBezTo>
                <a:cubicBezTo>
                  <a:pt x="2875175" y="4414654"/>
                  <a:pt x="1666782" y="5671133"/>
                  <a:pt x="147211" y="5748160"/>
                </a:cubicBezTo>
                <a:lnTo>
                  <a:pt x="0" y="5751882"/>
                </a:lnTo>
                <a:lnTo>
                  <a:pt x="0" y="0"/>
                </a:ln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5" name="Circle: Hollow 4">
            <a:extLst>
              <a:ext uri="{FF2B5EF4-FFF2-40B4-BE49-F238E27FC236}">
                <a16:creationId xmlns:a16="http://schemas.microsoft.com/office/drawing/2014/main" id="{BE2EF799-6B44-5246-7352-6AF480BB2E3B}"/>
              </a:ext>
            </a:extLst>
          </p:cNvPr>
          <p:cNvSpPr/>
          <p:nvPr/>
        </p:nvSpPr>
        <p:spPr>
          <a:xfrm rot="1675955">
            <a:off x="-651111" y="-334134"/>
            <a:ext cx="1150732" cy="1150732"/>
          </a:xfrm>
          <a:prstGeom prst="donut">
            <a:avLst>
              <a:gd name="adj" fmla="val 1081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7" name="Freeform: Shape 6">
            <a:extLst>
              <a:ext uri="{FF2B5EF4-FFF2-40B4-BE49-F238E27FC236}">
                <a16:creationId xmlns:a16="http://schemas.microsoft.com/office/drawing/2014/main" id="{656C35C4-AE41-3FE4-7043-BD5D6A43196F}"/>
              </a:ext>
            </a:extLst>
          </p:cNvPr>
          <p:cNvSpPr/>
          <p:nvPr/>
        </p:nvSpPr>
        <p:spPr>
          <a:xfrm rot="2427877">
            <a:off x="10949535" y="4324547"/>
            <a:ext cx="1767223" cy="3533481"/>
          </a:xfrm>
          <a:custGeom>
            <a:avLst/>
            <a:gdLst>
              <a:gd name="csX0" fmla="*/ 2875961 w 2876747"/>
              <a:gd name="csY0" fmla="*/ 0 h 5751922"/>
              <a:gd name="csX1" fmla="*/ 2876747 w 2876747"/>
              <a:gd name="csY1" fmla="*/ 20 h 5751922"/>
              <a:gd name="csX2" fmla="*/ 2876747 w 2876747"/>
              <a:gd name="csY2" fmla="*/ 5751902 h 5751922"/>
              <a:gd name="csX3" fmla="*/ 2875961 w 2876747"/>
              <a:gd name="csY3" fmla="*/ 5751922 h 5751922"/>
              <a:gd name="csX4" fmla="*/ 0 w 2876747"/>
              <a:gd name="csY4" fmla="*/ 2875961 h 5751922"/>
              <a:gd name="csX5" fmla="*/ 2875961 w 2876747"/>
              <a:gd name="csY5" fmla="*/ 0 h 5751922"/>
            </a:gdLst>
            <a:ahLst/>
            <a:cxnLst>
              <a:cxn ang="0">
                <a:pos x="csX0" y="csY0"/>
              </a:cxn>
              <a:cxn ang="0">
                <a:pos x="csX1" y="csY1"/>
              </a:cxn>
              <a:cxn ang="0">
                <a:pos x="csX2" y="csY2"/>
              </a:cxn>
              <a:cxn ang="0">
                <a:pos x="csX3" y="csY3"/>
              </a:cxn>
              <a:cxn ang="0">
                <a:pos x="csX4" y="csY4"/>
              </a:cxn>
              <a:cxn ang="0">
                <a:pos x="csX5" y="csY5"/>
              </a:cxn>
            </a:cxnLst>
            <a:rect l="l" t="t" r="r" b="b"/>
            <a:pathLst>
              <a:path w="2876747" h="5751922">
                <a:moveTo>
                  <a:pt x="2875961" y="0"/>
                </a:moveTo>
                <a:lnTo>
                  <a:pt x="2876747" y="20"/>
                </a:lnTo>
                <a:lnTo>
                  <a:pt x="2876747" y="5751902"/>
                </a:lnTo>
                <a:lnTo>
                  <a:pt x="2875961" y="5751922"/>
                </a:lnTo>
                <a:cubicBezTo>
                  <a:pt x="1287612" y="5751922"/>
                  <a:pt x="0" y="4464310"/>
                  <a:pt x="0" y="2875961"/>
                </a:cubicBezTo>
                <a:cubicBezTo>
                  <a:pt x="0" y="1287612"/>
                  <a:pt x="1287612" y="0"/>
                  <a:pt x="2875961" y="0"/>
                </a:cubicBez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9" name="Circle: Hollow 8">
            <a:extLst>
              <a:ext uri="{FF2B5EF4-FFF2-40B4-BE49-F238E27FC236}">
                <a16:creationId xmlns:a16="http://schemas.microsoft.com/office/drawing/2014/main" id="{61232554-010A-E0BB-75D8-307222D9EE54}"/>
              </a:ext>
            </a:extLst>
          </p:cNvPr>
          <p:cNvSpPr/>
          <p:nvPr/>
        </p:nvSpPr>
        <p:spPr>
          <a:xfrm>
            <a:off x="11489728" y="5896883"/>
            <a:ext cx="1226246" cy="1226246"/>
          </a:xfrm>
          <a:prstGeom prst="donut">
            <a:avLst>
              <a:gd name="adj" fmla="val 1081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11" name="TextBox 10">
            <a:extLst>
              <a:ext uri="{FF2B5EF4-FFF2-40B4-BE49-F238E27FC236}">
                <a16:creationId xmlns:a16="http://schemas.microsoft.com/office/drawing/2014/main" id="{B818F3D8-6BD4-93B2-89A5-31FC12746738}"/>
              </a:ext>
            </a:extLst>
          </p:cNvPr>
          <p:cNvSpPr txBox="1"/>
          <p:nvPr/>
        </p:nvSpPr>
        <p:spPr>
          <a:xfrm>
            <a:off x="1784249" y="272707"/>
            <a:ext cx="8623502" cy="1077218"/>
          </a:xfrm>
          <a:prstGeom prst="rect">
            <a:avLst/>
          </a:prstGeom>
          <a:noFill/>
        </p:spPr>
        <p:txBody>
          <a:bodyPr wrap="square" rtlCol="0">
            <a:spAutoFit/>
          </a:bodyPr>
          <a:lstStyle/>
          <a:p>
            <a:r>
              <a:rPr lang="en-US" sz="3200" b="1" dirty="0">
                <a:solidFill>
                  <a:srgbClr val="0066FF"/>
                </a:solidFill>
                <a:latin typeface="+mj-lt"/>
              </a:rPr>
              <a:t>QUY TRÌNH TIN CẬY SỐ TOÀN TRÌNH </a:t>
            </a:r>
          </a:p>
          <a:p>
            <a:r>
              <a:rPr lang="en-US" sz="3200" b="1" dirty="0">
                <a:solidFill>
                  <a:srgbClr val="0066FF"/>
                </a:solidFill>
                <a:latin typeface="+mj-lt"/>
              </a:rPr>
              <a:t>CHO MỘT GIAO DỊCH TÀI CHÍNH</a:t>
            </a:r>
            <a:endParaRPr lang="vi-VN" sz="3200" b="1" dirty="0">
              <a:solidFill>
                <a:srgbClr val="0066FF"/>
              </a:solidFill>
              <a:latin typeface="+mj-lt"/>
            </a:endParaRPr>
          </a:p>
        </p:txBody>
      </p:sp>
      <p:grpSp>
        <p:nvGrpSpPr>
          <p:cNvPr id="24" name="Group 23">
            <a:extLst>
              <a:ext uri="{FF2B5EF4-FFF2-40B4-BE49-F238E27FC236}">
                <a16:creationId xmlns:a16="http://schemas.microsoft.com/office/drawing/2014/main" id="{20F8B17F-74FE-08D5-9C64-5E63DA34C6B9}"/>
              </a:ext>
            </a:extLst>
          </p:cNvPr>
          <p:cNvGrpSpPr/>
          <p:nvPr/>
        </p:nvGrpSpPr>
        <p:grpSpPr>
          <a:xfrm>
            <a:off x="702111" y="1988907"/>
            <a:ext cx="2282821" cy="1319558"/>
            <a:chOff x="702111" y="1988907"/>
            <a:chExt cx="2282821" cy="1319558"/>
          </a:xfrm>
        </p:grpSpPr>
        <p:sp>
          <p:nvSpPr>
            <p:cNvPr id="23" name="Rectangle 22">
              <a:extLst>
                <a:ext uri="{FF2B5EF4-FFF2-40B4-BE49-F238E27FC236}">
                  <a16:creationId xmlns:a16="http://schemas.microsoft.com/office/drawing/2014/main" id="{E207F674-D750-AE3E-AD6C-7E5F618DD7BA}"/>
                </a:ext>
              </a:extLst>
            </p:cNvPr>
            <p:cNvSpPr/>
            <p:nvPr/>
          </p:nvSpPr>
          <p:spPr>
            <a:xfrm>
              <a:off x="911035" y="2593842"/>
              <a:ext cx="1856459" cy="714623"/>
            </a:xfrm>
            <a:prstGeom prst="rect">
              <a:avLst/>
            </a:prstGeom>
            <a:solidFill>
              <a:schemeClr val="accent4">
                <a:lumMod val="20000"/>
                <a:lumOff val="80000"/>
                <a:alpha val="48000"/>
              </a:schemeClr>
            </a:solidFill>
            <a:ln>
              <a:no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 name="Arrow: Pentagon 11">
              <a:extLst>
                <a:ext uri="{FF2B5EF4-FFF2-40B4-BE49-F238E27FC236}">
                  <a16:creationId xmlns:a16="http://schemas.microsoft.com/office/drawing/2014/main" id="{EAF6FA7F-5AE0-BFF2-27D8-45103943D331}"/>
                </a:ext>
              </a:extLst>
            </p:cNvPr>
            <p:cNvSpPr/>
            <p:nvPr/>
          </p:nvSpPr>
          <p:spPr>
            <a:xfrm>
              <a:off x="911035" y="2222126"/>
              <a:ext cx="2073897" cy="466436"/>
            </a:xfrm>
            <a:prstGeom prst="homePlat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Oval 15">
              <a:extLst>
                <a:ext uri="{FF2B5EF4-FFF2-40B4-BE49-F238E27FC236}">
                  <a16:creationId xmlns:a16="http://schemas.microsoft.com/office/drawing/2014/main" id="{71EBCA87-34F2-BEC0-AA80-AB9DB8C00AB7}"/>
                </a:ext>
              </a:extLst>
            </p:cNvPr>
            <p:cNvSpPr/>
            <p:nvPr/>
          </p:nvSpPr>
          <p:spPr>
            <a:xfrm>
              <a:off x="702111" y="1988907"/>
              <a:ext cx="466436" cy="466436"/>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1</a:t>
              </a:r>
              <a:endParaRPr lang="vi-VN" b="1" dirty="0"/>
            </a:p>
          </p:txBody>
        </p:sp>
        <p:sp>
          <p:nvSpPr>
            <p:cNvPr id="18" name="TextBox 17">
              <a:extLst>
                <a:ext uri="{FF2B5EF4-FFF2-40B4-BE49-F238E27FC236}">
                  <a16:creationId xmlns:a16="http://schemas.microsoft.com/office/drawing/2014/main" id="{1614298C-19EC-05BE-BF21-A8FCB41C964D}"/>
                </a:ext>
              </a:extLst>
            </p:cNvPr>
            <p:cNvSpPr txBox="1"/>
            <p:nvPr/>
          </p:nvSpPr>
          <p:spPr>
            <a:xfrm>
              <a:off x="1168547" y="2316843"/>
              <a:ext cx="1334228" cy="276999"/>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ĐỊNH DANH</a:t>
              </a:r>
            </a:p>
          </p:txBody>
        </p:sp>
        <p:sp>
          <p:nvSpPr>
            <p:cNvPr id="22" name="TextBox 21">
              <a:extLst>
                <a:ext uri="{FF2B5EF4-FFF2-40B4-BE49-F238E27FC236}">
                  <a16:creationId xmlns:a16="http://schemas.microsoft.com/office/drawing/2014/main" id="{6807A3D2-E86C-6AEF-AB6D-5D933B08CF4E}"/>
                </a:ext>
              </a:extLst>
            </p:cNvPr>
            <p:cNvSpPr txBox="1"/>
            <p:nvPr/>
          </p:nvSpPr>
          <p:spPr>
            <a:xfrm>
              <a:off x="935329" y="2783279"/>
              <a:ext cx="1907607" cy="276999"/>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Xác thực người dùng</a:t>
              </a:r>
              <a:endParaRPr lang="vi-VN" sz="1200" dirty="0">
                <a:solidFill>
                  <a:schemeClr val="bg2">
                    <a:lumMod val="25000"/>
                  </a:schemeClr>
                </a:solidFill>
                <a:latin typeface="Roboto" pitchFamily="2" charset="0"/>
                <a:ea typeface="Roboto" pitchFamily="2" charset="0"/>
              </a:endParaRPr>
            </a:p>
          </p:txBody>
        </p:sp>
      </p:grpSp>
      <p:grpSp>
        <p:nvGrpSpPr>
          <p:cNvPr id="25" name="Group 24">
            <a:extLst>
              <a:ext uri="{FF2B5EF4-FFF2-40B4-BE49-F238E27FC236}">
                <a16:creationId xmlns:a16="http://schemas.microsoft.com/office/drawing/2014/main" id="{F5CF27B2-8B31-BD3D-966B-D603218C9641}"/>
              </a:ext>
            </a:extLst>
          </p:cNvPr>
          <p:cNvGrpSpPr/>
          <p:nvPr/>
        </p:nvGrpSpPr>
        <p:grpSpPr>
          <a:xfrm>
            <a:off x="2951747" y="1988907"/>
            <a:ext cx="2282821" cy="1319558"/>
            <a:chOff x="702111" y="1988907"/>
            <a:chExt cx="2282821" cy="1319558"/>
          </a:xfrm>
        </p:grpSpPr>
        <p:sp>
          <p:nvSpPr>
            <p:cNvPr id="26" name="Rectangle 25">
              <a:extLst>
                <a:ext uri="{FF2B5EF4-FFF2-40B4-BE49-F238E27FC236}">
                  <a16:creationId xmlns:a16="http://schemas.microsoft.com/office/drawing/2014/main" id="{10A8A9A5-9802-7FB6-120A-CC8A0C630893}"/>
                </a:ext>
              </a:extLst>
            </p:cNvPr>
            <p:cNvSpPr/>
            <p:nvPr/>
          </p:nvSpPr>
          <p:spPr>
            <a:xfrm>
              <a:off x="911035" y="2593842"/>
              <a:ext cx="1856459" cy="714623"/>
            </a:xfrm>
            <a:prstGeom prst="rect">
              <a:avLst/>
            </a:prstGeom>
            <a:solidFill>
              <a:schemeClr val="accent4">
                <a:lumMod val="20000"/>
                <a:lumOff val="80000"/>
                <a:alpha val="48000"/>
              </a:schemeClr>
            </a:solidFill>
            <a:ln>
              <a:no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7" name="Arrow: Pentagon 26">
              <a:extLst>
                <a:ext uri="{FF2B5EF4-FFF2-40B4-BE49-F238E27FC236}">
                  <a16:creationId xmlns:a16="http://schemas.microsoft.com/office/drawing/2014/main" id="{AC273671-85BD-D564-AC62-D840A6D22B28}"/>
                </a:ext>
              </a:extLst>
            </p:cNvPr>
            <p:cNvSpPr/>
            <p:nvPr/>
          </p:nvSpPr>
          <p:spPr>
            <a:xfrm>
              <a:off x="911035" y="2222126"/>
              <a:ext cx="2073897" cy="466436"/>
            </a:xfrm>
            <a:prstGeom prst="homePlat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28" name="Oval 27">
              <a:extLst>
                <a:ext uri="{FF2B5EF4-FFF2-40B4-BE49-F238E27FC236}">
                  <a16:creationId xmlns:a16="http://schemas.microsoft.com/office/drawing/2014/main" id="{EF1D56B0-F3B6-1F6B-9940-8F11A6C41D3D}"/>
                </a:ext>
              </a:extLst>
            </p:cNvPr>
            <p:cNvSpPr/>
            <p:nvPr/>
          </p:nvSpPr>
          <p:spPr>
            <a:xfrm>
              <a:off x="702111" y="1988907"/>
              <a:ext cx="466436" cy="466436"/>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2</a:t>
              </a:r>
              <a:endParaRPr lang="vi-VN" b="1" dirty="0"/>
            </a:p>
          </p:txBody>
        </p:sp>
        <p:sp>
          <p:nvSpPr>
            <p:cNvPr id="29" name="TextBox 28">
              <a:extLst>
                <a:ext uri="{FF2B5EF4-FFF2-40B4-BE49-F238E27FC236}">
                  <a16:creationId xmlns:a16="http://schemas.microsoft.com/office/drawing/2014/main" id="{B4D64581-A8BC-5EEA-8581-FC0B325C5016}"/>
                </a:ext>
              </a:extLst>
            </p:cNvPr>
            <p:cNvSpPr txBox="1"/>
            <p:nvPr/>
          </p:nvSpPr>
          <p:spPr>
            <a:xfrm>
              <a:off x="1168547" y="2316843"/>
              <a:ext cx="1334228" cy="276999"/>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PHÂN QUYỀN</a:t>
              </a:r>
            </a:p>
          </p:txBody>
        </p:sp>
        <p:sp>
          <p:nvSpPr>
            <p:cNvPr id="30" name="TextBox 29">
              <a:extLst>
                <a:ext uri="{FF2B5EF4-FFF2-40B4-BE49-F238E27FC236}">
                  <a16:creationId xmlns:a16="http://schemas.microsoft.com/office/drawing/2014/main" id="{ED2DA7C4-748C-6B3A-4C5E-A0245A98F309}"/>
                </a:ext>
              </a:extLst>
            </p:cNvPr>
            <p:cNvSpPr txBox="1"/>
            <p:nvPr/>
          </p:nvSpPr>
          <p:spPr>
            <a:xfrm>
              <a:off x="935329" y="2838123"/>
              <a:ext cx="1832165" cy="276999"/>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Kiểm soát truy cập</a:t>
              </a:r>
              <a:endParaRPr lang="vi-VN" sz="1200" dirty="0">
                <a:solidFill>
                  <a:schemeClr val="bg2">
                    <a:lumMod val="25000"/>
                  </a:schemeClr>
                </a:solidFill>
                <a:latin typeface="Roboto" pitchFamily="2" charset="0"/>
                <a:ea typeface="Roboto" pitchFamily="2" charset="0"/>
              </a:endParaRPr>
            </a:p>
          </p:txBody>
        </p:sp>
      </p:grpSp>
      <p:grpSp>
        <p:nvGrpSpPr>
          <p:cNvPr id="31" name="Group 30">
            <a:extLst>
              <a:ext uri="{FF2B5EF4-FFF2-40B4-BE49-F238E27FC236}">
                <a16:creationId xmlns:a16="http://schemas.microsoft.com/office/drawing/2014/main" id="{F1C1E9D7-AC9E-3690-6B8D-D500C7065ADC}"/>
              </a:ext>
            </a:extLst>
          </p:cNvPr>
          <p:cNvGrpSpPr/>
          <p:nvPr/>
        </p:nvGrpSpPr>
        <p:grpSpPr>
          <a:xfrm>
            <a:off x="5201383" y="1988907"/>
            <a:ext cx="2282821" cy="1319558"/>
            <a:chOff x="702111" y="1988907"/>
            <a:chExt cx="2282821" cy="1319558"/>
          </a:xfrm>
        </p:grpSpPr>
        <p:sp>
          <p:nvSpPr>
            <p:cNvPr id="32" name="Rectangle 31">
              <a:extLst>
                <a:ext uri="{FF2B5EF4-FFF2-40B4-BE49-F238E27FC236}">
                  <a16:creationId xmlns:a16="http://schemas.microsoft.com/office/drawing/2014/main" id="{ADFCF6AF-5FB6-751F-6F43-2AA64A3E02D9}"/>
                </a:ext>
              </a:extLst>
            </p:cNvPr>
            <p:cNvSpPr/>
            <p:nvPr/>
          </p:nvSpPr>
          <p:spPr>
            <a:xfrm>
              <a:off x="911035" y="2593842"/>
              <a:ext cx="1856459" cy="714623"/>
            </a:xfrm>
            <a:prstGeom prst="rect">
              <a:avLst/>
            </a:prstGeom>
            <a:solidFill>
              <a:schemeClr val="accent4">
                <a:lumMod val="20000"/>
                <a:lumOff val="80000"/>
                <a:alpha val="48000"/>
              </a:schemeClr>
            </a:solidFill>
            <a:ln>
              <a:no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3" name="Arrow: Pentagon 32">
              <a:extLst>
                <a:ext uri="{FF2B5EF4-FFF2-40B4-BE49-F238E27FC236}">
                  <a16:creationId xmlns:a16="http://schemas.microsoft.com/office/drawing/2014/main" id="{86407E30-F97D-8617-96F3-440BE840D53F}"/>
                </a:ext>
              </a:extLst>
            </p:cNvPr>
            <p:cNvSpPr/>
            <p:nvPr/>
          </p:nvSpPr>
          <p:spPr>
            <a:xfrm>
              <a:off x="911035" y="2222126"/>
              <a:ext cx="2073897" cy="466436"/>
            </a:xfrm>
            <a:prstGeom prst="homePlat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4" name="Oval 33">
              <a:extLst>
                <a:ext uri="{FF2B5EF4-FFF2-40B4-BE49-F238E27FC236}">
                  <a16:creationId xmlns:a16="http://schemas.microsoft.com/office/drawing/2014/main" id="{F51FF7E7-E227-8A7C-5B5F-508D2BF81E0A}"/>
                </a:ext>
              </a:extLst>
            </p:cNvPr>
            <p:cNvSpPr/>
            <p:nvPr/>
          </p:nvSpPr>
          <p:spPr>
            <a:xfrm>
              <a:off x="702111" y="1988907"/>
              <a:ext cx="466436" cy="466436"/>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3</a:t>
              </a:r>
              <a:endParaRPr lang="vi-VN" b="1" dirty="0"/>
            </a:p>
          </p:txBody>
        </p:sp>
        <p:sp>
          <p:nvSpPr>
            <p:cNvPr id="35" name="TextBox 34">
              <a:extLst>
                <a:ext uri="{FF2B5EF4-FFF2-40B4-BE49-F238E27FC236}">
                  <a16:creationId xmlns:a16="http://schemas.microsoft.com/office/drawing/2014/main" id="{48542B96-3549-4031-2F52-D50049135D3F}"/>
                </a:ext>
              </a:extLst>
            </p:cNvPr>
            <p:cNvSpPr txBox="1"/>
            <p:nvPr/>
          </p:nvSpPr>
          <p:spPr>
            <a:xfrm>
              <a:off x="1168547" y="2316843"/>
              <a:ext cx="1334228" cy="276999"/>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KÝ SỐ</a:t>
              </a:r>
            </a:p>
          </p:txBody>
        </p:sp>
        <p:sp>
          <p:nvSpPr>
            <p:cNvPr id="36" name="TextBox 35">
              <a:extLst>
                <a:ext uri="{FF2B5EF4-FFF2-40B4-BE49-F238E27FC236}">
                  <a16:creationId xmlns:a16="http://schemas.microsoft.com/office/drawing/2014/main" id="{3888B102-A35D-CD47-2E6F-1B33782DE795}"/>
                </a:ext>
              </a:extLst>
            </p:cNvPr>
            <p:cNvSpPr txBox="1"/>
            <p:nvPr/>
          </p:nvSpPr>
          <p:spPr>
            <a:xfrm>
              <a:off x="935329" y="2838123"/>
              <a:ext cx="1832165" cy="276999"/>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Ký tài liệu, giao dịch</a:t>
              </a:r>
              <a:endParaRPr lang="vi-VN" sz="1200" dirty="0">
                <a:solidFill>
                  <a:schemeClr val="bg2">
                    <a:lumMod val="25000"/>
                  </a:schemeClr>
                </a:solidFill>
                <a:latin typeface="Roboto" pitchFamily="2" charset="0"/>
                <a:ea typeface="Roboto" pitchFamily="2" charset="0"/>
              </a:endParaRPr>
            </a:p>
          </p:txBody>
        </p:sp>
      </p:grpSp>
      <p:grpSp>
        <p:nvGrpSpPr>
          <p:cNvPr id="37" name="Group 36">
            <a:extLst>
              <a:ext uri="{FF2B5EF4-FFF2-40B4-BE49-F238E27FC236}">
                <a16:creationId xmlns:a16="http://schemas.microsoft.com/office/drawing/2014/main" id="{6964AFEC-F88D-7D2F-0311-578D4A845A9F}"/>
              </a:ext>
            </a:extLst>
          </p:cNvPr>
          <p:cNvGrpSpPr/>
          <p:nvPr/>
        </p:nvGrpSpPr>
        <p:grpSpPr>
          <a:xfrm>
            <a:off x="7451018" y="1988907"/>
            <a:ext cx="2282821" cy="1319558"/>
            <a:chOff x="702111" y="1988907"/>
            <a:chExt cx="2282821" cy="1319558"/>
          </a:xfrm>
        </p:grpSpPr>
        <p:sp>
          <p:nvSpPr>
            <p:cNvPr id="38" name="Rectangle 37">
              <a:extLst>
                <a:ext uri="{FF2B5EF4-FFF2-40B4-BE49-F238E27FC236}">
                  <a16:creationId xmlns:a16="http://schemas.microsoft.com/office/drawing/2014/main" id="{FCD13D54-5393-DB3B-42FE-461FD8BD37E2}"/>
                </a:ext>
              </a:extLst>
            </p:cNvPr>
            <p:cNvSpPr/>
            <p:nvPr/>
          </p:nvSpPr>
          <p:spPr>
            <a:xfrm>
              <a:off x="911035" y="2593842"/>
              <a:ext cx="1856459" cy="714623"/>
            </a:xfrm>
            <a:prstGeom prst="rect">
              <a:avLst/>
            </a:prstGeom>
            <a:solidFill>
              <a:schemeClr val="accent4">
                <a:lumMod val="20000"/>
                <a:lumOff val="80000"/>
                <a:alpha val="48000"/>
              </a:schemeClr>
            </a:solidFill>
            <a:ln>
              <a:no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9" name="Arrow: Pentagon 38">
              <a:extLst>
                <a:ext uri="{FF2B5EF4-FFF2-40B4-BE49-F238E27FC236}">
                  <a16:creationId xmlns:a16="http://schemas.microsoft.com/office/drawing/2014/main" id="{D044871D-D1AC-AFBD-8A43-100CD4CE0DE4}"/>
                </a:ext>
              </a:extLst>
            </p:cNvPr>
            <p:cNvSpPr/>
            <p:nvPr/>
          </p:nvSpPr>
          <p:spPr>
            <a:xfrm>
              <a:off x="911035" y="2222126"/>
              <a:ext cx="2073897" cy="466436"/>
            </a:xfrm>
            <a:prstGeom prst="homePlat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0" name="Oval 39">
              <a:extLst>
                <a:ext uri="{FF2B5EF4-FFF2-40B4-BE49-F238E27FC236}">
                  <a16:creationId xmlns:a16="http://schemas.microsoft.com/office/drawing/2014/main" id="{7786798E-2917-287B-4FFF-0E0C6042D407}"/>
                </a:ext>
              </a:extLst>
            </p:cNvPr>
            <p:cNvSpPr/>
            <p:nvPr/>
          </p:nvSpPr>
          <p:spPr>
            <a:xfrm>
              <a:off x="702111" y="1988907"/>
              <a:ext cx="466436" cy="466436"/>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4</a:t>
              </a:r>
              <a:endParaRPr lang="vi-VN" b="1" dirty="0"/>
            </a:p>
          </p:txBody>
        </p:sp>
        <p:sp>
          <p:nvSpPr>
            <p:cNvPr id="41" name="TextBox 40">
              <a:extLst>
                <a:ext uri="{FF2B5EF4-FFF2-40B4-BE49-F238E27FC236}">
                  <a16:creationId xmlns:a16="http://schemas.microsoft.com/office/drawing/2014/main" id="{61D874FF-D505-6A63-51C5-D2416B92D895}"/>
                </a:ext>
              </a:extLst>
            </p:cNvPr>
            <p:cNvSpPr txBox="1"/>
            <p:nvPr/>
          </p:nvSpPr>
          <p:spPr>
            <a:xfrm>
              <a:off x="1168547" y="2316843"/>
              <a:ext cx="1334228" cy="276999"/>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XÁC THỰC</a:t>
              </a:r>
            </a:p>
          </p:txBody>
        </p:sp>
        <p:sp>
          <p:nvSpPr>
            <p:cNvPr id="42" name="TextBox 41">
              <a:extLst>
                <a:ext uri="{FF2B5EF4-FFF2-40B4-BE49-F238E27FC236}">
                  <a16:creationId xmlns:a16="http://schemas.microsoft.com/office/drawing/2014/main" id="{F6A05F84-8639-151C-8B20-6E9FC494CA09}"/>
                </a:ext>
              </a:extLst>
            </p:cNvPr>
            <p:cNvSpPr txBox="1"/>
            <p:nvPr/>
          </p:nvSpPr>
          <p:spPr>
            <a:xfrm>
              <a:off x="935329" y="2838123"/>
              <a:ext cx="1832165" cy="276999"/>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Kiểm tra tính hợp lệ</a:t>
              </a:r>
              <a:endParaRPr lang="vi-VN" sz="1200" dirty="0">
                <a:solidFill>
                  <a:schemeClr val="bg2">
                    <a:lumMod val="25000"/>
                  </a:schemeClr>
                </a:solidFill>
                <a:latin typeface="Roboto" pitchFamily="2" charset="0"/>
                <a:ea typeface="Roboto" pitchFamily="2" charset="0"/>
              </a:endParaRPr>
            </a:p>
          </p:txBody>
        </p:sp>
      </p:grpSp>
      <p:grpSp>
        <p:nvGrpSpPr>
          <p:cNvPr id="49" name="Group 48">
            <a:extLst>
              <a:ext uri="{FF2B5EF4-FFF2-40B4-BE49-F238E27FC236}">
                <a16:creationId xmlns:a16="http://schemas.microsoft.com/office/drawing/2014/main" id="{674F1B43-8550-D6C9-29C2-33444CF87D01}"/>
              </a:ext>
            </a:extLst>
          </p:cNvPr>
          <p:cNvGrpSpPr/>
          <p:nvPr/>
        </p:nvGrpSpPr>
        <p:grpSpPr>
          <a:xfrm>
            <a:off x="7555479" y="3560404"/>
            <a:ext cx="2274307" cy="1384342"/>
            <a:chOff x="7555479" y="3560404"/>
            <a:chExt cx="2274307" cy="1384342"/>
          </a:xfrm>
        </p:grpSpPr>
        <p:sp>
          <p:nvSpPr>
            <p:cNvPr id="44" name="Rectangle 43">
              <a:extLst>
                <a:ext uri="{FF2B5EF4-FFF2-40B4-BE49-F238E27FC236}">
                  <a16:creationId xmlns:a16="http://schemas.microsoft.com/office/drawing/2014/main" id="{06F3FD85-BE2F-2F5E-73DA-DA3CD94E388D}"/>
                </a:ext>
              </a:extLst>
            </p:cNvPr>
            <p:cNvSpPr/>
            <p:nvPr/>
          </p:nvSpPr>
          <p:spPr>
            <a:xfrm>
              <a:off x="7764403" y="4230123"/>
              <a:ext cx="1856459" cy="714623"/>
            </a:xfrm>
            <a:prstGeom prst="rect">
              <a:avLst/>
            </a:prstGeom>
            <a:solidFill>
              <a:schemeClr val="accent4">
                <a:lumMod val="20000"/>
                <a:lumOff val="80000"/>
                <a:alpha val="48000"/>
              </a:schemeClr>
            </a:solidFill>
            <a:ln>
              <a:no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5" name="Arrow: Pentagon 44">
              <a:extLst>
                <a:ext uri="{FF2B5EF4-FFF2-40B4-BE49-F238E27FC236}">
                  <a16:creationId xmlns:a16="http://schemas.microsoft.com/office/drawing/2014/main" id="{F0CDA136-C553-2EB3-ED96-25E9CEC4A87C}"/>
                </a:ext>
              </a:extLst>
            </p:cNvPr>
            <p:cNvSpPr/>
            <p:nvPr/>
          </p:nvSpPr>
          <p:spPr>
            <a:xfrm rot="10800000">
              <a:off x="7555479" y="3778655"/>
              <a:ext cx="2073897" cy="466436"/>
            </a:xfrm>
            <a:prstGeom prst="homePlat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6" name="Oval 45">
              <a:extLst>
                <a:ext uri="{FF2B5EF4-FFF2-40B4-BE49-F238E27FC236}">
                  <a16:creationId xmlns:a16="http://schemas.microsoft.com/office/drawing/2014/main" id="{13F2B7B1-D1A4-D798-DF34-2082AB227B6C}"/>
                </a:ext>
              </a:extLst>
            </p:cNvPr>
            <p:cNvSpPr/>
            <p:nvPr/>
          </p:nvSpPr>
          <p:spPr>
            <a:xfrm>
              <a:off x="9363350" y="3560404"/>
              <a:ext cx="466436" cy="466436"/>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5</a:t>
              </a:r>
              <a:endParaRPr lang="vi-VN" b="1" dirty="0"/>
            </a:p>
          </p:txBody>
        </p:sp>
        <p:sp>
          <p:nvSpPr>
            <p:cNvPr id="47" name="TextBox 46">
              <a:extLst>
                <a:ext uri="{FF2B5EF4-FFF2-40B4-BE49-F238E27FC236}">
                  <a16:creationId xmlns:a16="http://schemas.microsoft.com/office/drawing/2014/main" id="{B53C4C89-DD3A-95D0-66F5-FE1911BCA5FC}"/>
                </a:ext>
              </a:extLst>
            </p:cNvPr>
            <p:cNvSpPr txBox="1"/>
            <p:nvPr/>
          </p:nvSpPr>
          <p:spPr>
            <a:xfrm>
              <a:off x="7755889" y="3873373"/>
              <a:ext cx="1603857" cy="276999"/>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LƯU BẰNG CHỨNG</a:t>
              </a:r>
            </a:p>
          </p:txBody>
        </p:sp>
        <p:sp>
          <p:nvSpPr>
            <p:cNvPr id="48" name="TextBox 47">
              <a:extLst>
                <a:ext uri="{FF2B5EF4-FFF2-40B4-BE49-F238E27FC236}">
                  <a16:creationId xmlns:a16="http://schemas.microsoft.com/office/drawing/2014/main" id="{A49F0491-0A52-598F-7F65-1BEF6A57A675}"/>
                </a:ext>
              </a:extLst>
            </p:cNvPr>
            <p:cNvSpPr txBox="1"/>
            <p:nvPr/>
          </p:nvSpPr>
          <p:spPr>
            <a:xfrm>
              <a:off x="7788697" y="4474404"/>
              <a:ext cx="1832165" cy="276999"/>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Tạo gói bằng chứng</a:t>
              </a:r>
              <a:endParaRPr lang="vi-VN" sz="1200" dirty="0">
                <a:solidFill>
                  <a:schemeClr val="bg2">
                    <a:lumMod val="25000"/>
                  </a:schemeClr>
                </a:solidFill>
                <a:latin typeface="Roboto" pitchFamily="2" charset="0"/>
                <a:ea typeface="Roboto" pitchFamily="2" charset="0"/>
              </a:endParaRPr>
            </a:p>
          </p:txBody>
        </p:sp>
      </p:grpSp>
      <p:grpSp>
        <p:nvGrpSpPr>
          <p:cNvPr id="50" name="Group 49">
            <a:extLst>
              <a:ext uri="{FF2B5EF4-FFF2-40B4-BE49-F238E27FC236}">
                <a16:creationId xmlns:a16="http://schemas.microsoft.com/office/drawing/2014/main" id="{7CB80E23-552F-254B-57ED-97BBCC7455BD}"/>
              </a:ext>
            </a:extLst>
          </p:cNvPr>
          <p:cNvGrpSpPr/>
          <p:nvPr/>
        </p:nvGrpSpPr>
        <p:grpSpPr>
          <a:xfrm>
            <a:off x="5220909" y="3560404"/>
            <a:ext cx="2274307" cy="1384342"/>
            <a:chOff x="7555479" y="3560404"/>
            <a:chExt cx="2274307" cy="1384342"/>
          </a:xfrm>
        </p:grpSpPr>
        <p:sp>
          <p:nvSpPr>
            <p:cNvPr id="51" name="Rectangle 50">
              <a:extLst>
                <a:ext uri="{FF2B5EF4-FFF2-40B4-BE49-F238E27FC236}">
                  <a16:creationId xmlns:a16="http://schemas.microsoft.com/office/drawing/2014/main" id="{69260BB2-A6A6-6265-75B1-449993101E93}"/>
                </a:ext>
              </a:extLst>
            </p:cNvPr>
            <p:cNvSpPr/>
            <p:nvPr/>
          </p:nvSpPr>
          <p:spPr>
            <a:xfrm>
              <a:off x="7764403" y="4230123"/>
              <a:ext cx="1856459" cy="714623"/>
            </a:xfrm>
            <a:prstGeom prst="rect">
              <a:avLst/>
            </a:prstGeom>
            <a:solidFill>
              <a:schemeClr val="accent4">
                <a:lumMod val="20000"/>
                <a:lumOff val="80000"/>
                <a:alpha val="48000"/>
              </a:schemeClr>
            </a:solidFill>
            <a:ln>
              <a:no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2" name="Arrow: Pentagon 51">
              <a:extLst>
                <a:ext uri="{FF2B5EF4-FFF2-40B4-BE49-F238E27FC236}">
                  <a16:creationId xmlns:a16="http://schemas.microsoft.com/office/drawing/2014/main" id="{88786818-61AD-561D-FF2C-E0A97BD5E804}"/>
                </a:ext>
              </a:extLst>
            </p:cNvPr>
            <p:cNvSpPr/>
            <p:nvPr/>
          </p:nvSpPr>
          <p:spPr>
            <a:xfrm rot="10800000">
              <a:off x="7555479" y="3778655"/>
              <a:ext cx="2073897" cy="466436"/>
            </a:xfrm>
            <a:prstGeom prst="homePlat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3" name="Oval 52">
              <a:extLst>
                <a:ext uri="{FF2B5EF4-FFF2-40B4-BE49-F238E27FC236}">
                  <a16:creationId xmlns:a16="http://schemas.microsoft.com/office/drawing/2014/main" id="{EBDC4BCF-A895-341E-FFD2-2C05D863B978}"/>
                </a:ext>
              </a:extLst>
            </p:cNvPr>
            <p:cNvSpPr/>
            <p:nvPr/>
          </p:nvSpPr>
          <p:spPr>
            <a:xfrm>
              <a:off x="9363350" y="3560404"/>
              <a:ext cx="466436" cy="466436"/>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6</a:t>
              </a:r>
              <a:endParaRPr lang="vi-VN" b="1" dirty="0"/>
            </a:p>
          </p:txBody>
        </p:sp>
        <p:sp>
          <p:nvSpPr>
            <p:cNvPr id="54" name="TextBox 53">
              <a:extLst>
                <a:ext uri="{FF2B5EF4-FFF2-40B4-BE49-F238E27FC236}">
                  <a16:creationId xmlns:a16="http://schemas.microsoft.com/office/drawing/2014/main" id="{A85985C4-9541-7278-9757-6E565E2EC781}"/>
                </a:ext>
              </a:extLst>
            </p:cNvPr>
            <p:cNvSpPr txBox="1"/>
            <p:nvPr/>
          </p:nvSpPr>
          <p:spPr>
            <a:xfrm>
              <a:off x="7755889" y="3873373"/>
              <a:ext cx="1603857" cy="276999"/>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LƯU TRỮ DÀI HẠN</a:t>
              </a:r>
            </a:p>
          </p:txBody>
        </p:sp>
        <p:sp>
          <p:nvSpPr>
            <p:cNvPr id="55" name="TextBox 54">
              <a:extLst>
                <a:ext uri="{FF2B5EF4-FFF2-40B4-BE49-F238E27FC236}">
                  <a16:creationId xmlns:a16="http://schemas.microsoft.com/office/drawing/2014/main" id="{64E9C240-F869-F249-9E6F-4AD7F4B440F8}"/>
                </a:ext>
              </a:extLst>
            </p:cNvPr>
            <p:cNvSpPr txBox="1"/>
            <p:nvPr/>
          </p:nvSpPr>
          <p:spPr>
            <a:xfrm>
              <a:off x="7772295" y="4384893"/>
              <a:ext cx="1832165" cy="461665"/>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Bảo quản, có thể </a:t>
              </a:r>
            </a:p>
            <a:p>
              <a:pPr algn="ctr"/>
              <a:r>
                <a:rPr lang="en-US" sz="1200" dirty="0">
                  <a:solidFill>
                    <a:schemeClr val="bg2">
                      <a:lumMod val="25000"/>
                    </a:schemeClr>
                  </a:solidFill>
                  <a:latin typeface="Roboto" pitchFamily="2" charset="0"/>
                  <a:ea typeface="Roboto" pitchFamily="2" charset="0"/>
                </a:rPr>
                <a:t>kiểm chứng</a:t>
              </a:r>
              <a:endParaRPr lang="vi-VN" sz="1200" dirty="0">
                <a:solidFill>
                  <a:schemeClr val="bg2">
                    <a:lumMod val="25000"/>
                  </a:schemeClr>
                </a:solidFill>
                <a:latin typeface="Roboto" pitchFamily="2" charset="0"/>
                <a:ea typeface="Roboto" pitchFamily="2" charset="0"/>
              </a:endParaRPr>
            </a:p>
          </p:txBody>
        </p:sp>
      </p:grpSp>
      <p:grpSp>
        <p:nvGrpSpPr>
          <p:cNvPr id="56" name="Group 55">
            <a:extLst>
              <a:ext uri="{FF2B5EF4-FFF2-40B4-BE49-F238E27FC236}">
                <a16:creationId xmlns:a16="http://schemas.microsoft.com/office/drawing/2014/main" id="{13DD7B67-F32F-8A28-CC5B-D7BF3EADA48F}"/>
              </a:ext>
            </a:extLst>
          </p:cNvPr>
          <p:cNvGrpSpPr/>
          <p:nvPr/>
        </p:nvGrpSpPr>
        <p:grpSpPr>
          <a:xfrm>
            <a:off x="2886339" y="3560404"/>
            <a:ext cx="2274307" cy="1384342"/>
            <a:chOff x="7555479" y="3560404"/>
            <a:chExt cx="2274307" cy="1384342"/>
          </a:xfrm>
        </p:grpSpPr>
        <p:sp>
          <p:nvSpPr>
            <p:cNvPr id="57" name="Rectangle 56">
              <a:extLst>
                <a:ext uri="{FF2B5EF4-FFF2-40B4-BE49-F238E27FC236}">
                  <a16:creationId xmlns:a16="http://schemas.microsoft.com/office/drawing/2014/main" id="{C5BAEF56-83F3-6C5B-21CA-E2FB2FCF6A23}"/>
                </a:ext>
              </a:extLst>
            </p:cNvPr>
            <p:cNvSpPr/>
            <p:nvPr/>
          </p:nvSpPr>
          <p:spPr>
            <a:xfrm>
              <a:off x="7764403" y="4230123"/>
              <a:ext cx="1856459" cy="714623"/>
            </a:xfrm>
            <a:prstGeom prst="rect">
              <a:avLst/>
            </a:prstGeom>
            <a:solidFill>
              <a:schemeClr val="accent4">
                <a:lumMod val="20000"/>
                <a:lumOff val="80000"/>
                <a:alpha val="48000"/>
              </a:schemeClr>
            </a:solidFill>
            <a:ln>
              <a:noFill/>
            </a:ln>
            <a:effectLst>
              <a:outerShdw blurRad="76200" dist="12700" dir="8100000" sy="-23000" kx="800400" algn="br"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8" name="Arrow: Pentagon 57">
              <a:extLst>
                <a:ext uri="{FF2B5EF4-FFF2-40B4-BE49-F238E27FC236}">
                  <a16:creationId xmlns:a16="http://schemas.microsoft.com/office/drawing/2014/main" id="{59C894E5-5588-C2AB-4D33-A693E1295A34}"/>
                </a:ext>
              </a:extLst>
            </p:cNvPr>
            <p:cNvSpPr/>
            <p:nvPr/>
          </p:nvSpPr>
          <p:spPr>
            <a:xfrm rot="10800000">
              <a:off x="7555479" y="3778655"/>
              <a:ext cx="2073897" cy="466436"/>
            </a:xfrm>
            <a:prstGeom prst="homePlat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9" name="Oval 58">
              <a:extLst>
                <a:ext uri="{FF2B5EF4-FFF2-40B4-BE49-F238E27FC236}">
                  <a16:creationId xmlns:a16="http://schemas.microsoft.com/office/drawing/2014/main" id="{96D041A2-ACFE-CB28-007A-F2E4806D26CA}"/>
                </a:ext>
              </a:extLst>
            </p:cNvPr>
            <p:cNvSpPr/>
            <p:nvPr/>
          </p:nvSpPr>
          <p:spPr>
            <a:xfrm>
              <a:off x="9363350" y="3560404"/>
              <a:ext cx="466436" cy="466436"/>
            </a:xfrm>
            <a:prstGeom prst="ellipse">
              <a:avLst/>
            </a:prstGeom>
            <a:solidFill>
              <a:srgbClr val="0066FF"/>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7</a:t>
              </a:r>
              <a:endParaRPr lang="vi-VN" b="1" dirty="0"/>
            </a:p>
          </p:txBody>
        </p:sp>
        <p:sp>
          <p:nvSpPr>
            <p:cNvPr id="60" name="TextBox 59">
              <a:extLst>
                <a:ext uri="{FF2B5EF4-FFF2-40B4-BE49-F238E27FC236}">
                  <a16:creationId xmlns:a16="http://schemas.microsoft.com/office/drawing/2014/main" id="{6DAF4E3E-3B53-F25A-2352-0D904535CC89}"/>
                </a:ext>
              </a:extLst>
            </p:cNvPr>
            <p:cNvSpPr txBox="1"/>
            <p:nvPr/>
          </p:nvSpPr>
          <p:spPr>
            <a:xfrm>
              <a:off x="7755889" y="3873373"/>
              <a:ext cx="1603857" cy="276999"/>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ĐỐI SOÁT</a:t>
              </a:r>
            </a:p>
          </p:txBody>
        </p:sp>
        <p:sp>
          <p:nvSpPr>
            <p:cNvPr id="61" name="TextBox 60">
              <a:extLst>
                <a:ext uri="{FF2B5EF4-FFF2-40B4-BE49-F238E27FC236}">
                  <a16:creationId xmlns:a16="http://schemas.microsoft.com/office/drawing/2014/main" id="{51ECDC0D-3FAC-7CC6-A085-0D9F78CBA7EF}"/>
                </a:ext>
              </a:extLst>
            </p:cNvPr>
            <p:cNvSpPr txBox="1"/>
            <p:nvPr/>
          </p:nvSpPr>
          <p:spPr>
            <a:xfrm>
              <a:off x="7776549" y="4438434"/>
              <a:ext cx="1832165" cy="276999"/>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Giám sát, kiểm toán</a:t>
              </a:r>
              <a:endParaRPr lang="vi-VN" sz="1200" dirty="0">
                <a:solidFill>
                  <a:schemeClr val="bg2">
                    <a:lumMod val="25000"/>
                  </a:schemeClr>
                </a:solidFill>
                <a:latin typeface="Roboto" pitchFamily="2" charset="0"/>
                <a:ea typeface="Roboto" pitchFamily="2" charset="0"/>
              </a:endParaRPr>
            </a:p>
          </p:txBody>
        </p:sp>
      </p:grpSp>
      <p:grpSp>
        <p:nvGrpSpPr>
          <p:cNvPr id="76" name="Group 75">
            <a:extLst>
              <a:ext uri="{FF2B5EF4-FFF2-40B4-BE49-F238E27FC236}">
                <a16:creationId xmlns:a16="http://schemas.microsoft.com/office/drawing/2014/main" id="{AAB8AD59-22AB-C44F-BC3A-9BE475C08409}"/>
              </a:ext>
            </a:extLst>
          </p:cNvPr>
          <p:cNvGrpSpPr/>
          <p:nvPr/>
        </p:nvGrpSpPr>
        <p:grpSpPr>
          <a:xfrm>
            <a:off x="2172552" y="5418693"/>
            <a:ext cx="7167279" cy="956380"/>
            <a:chOff x="2448348" y="5350152"/>
            <a:chExt cx="7167279" cy="956380"/>
          </a:xfrm>
        </p:grpSpPr>
        <p:sp>
          <p:nvSpPr>
            <p:cNvPr id="73" name="Rectangle: Rounded Corners 72">
              <a:extLst>
                <a:ext uri="{FF2B5EF4-FFF2-40B4-BE49-F238E27FC236}">
                  <a16:creationId xmlns:a16="http://schemas.microsoft.com/office/drawing/2014/main" id="{1C9A7C93-62B1-473C-CE0A-141BB04FEEA6}"/>
                </a:ext>
              </a:extLst>
            </p:cNvPr>
            <p:cNvSpPr/>
            <p:nvPr/>
          </p:nvSpPr>
          <p:spPr>
            <a:xfrm>
              <a:off x="2448348" y="5350152"/>
              <a:ext cx="7167279" cy="956380"/>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5" name="TextBox 74">
              <a:extLst>
                <a:ext uri="{FF2B5EF4-FFF2-40B4-BE49-F238E27FC236}">
                  <a16:creationId xmlns:a16="http://schemas.microsoft.com/office/drawing/2014/main" id="{F83744CC-9829-54C2-70B3-75E6EDE73730}"/>
                </a:ext>
              </a:extLst>
            </p:cNvPr>
            <p:cNvSpPr txBox="1"/>
            <p:nvPr/>
          </p:nvSpPr>
          <p:spPr>
            <a:xfrm>
              <a:off x="2590646" y="5566732"/>
              <a:ext cx="6882683" cy="523220"/>
            </a:xfrm>
            <a:prstGeom prst="rect">
              <a:avLst/>
            </a:prstGeom>
            <a:noFill/>
          </p:spPr>
          <p:txBody>
            <a:bodyPr wrap="square" rtlCol="0">
              <a:spAutoFit/>
            </a:bodyPr>
            <a:lstStyle/>
            <a:p>
              <a:pPr algn="ctr"/>
              <a:r>
                <a:rPr lang="en-US" sz="1400" b="1" dirty="0">
                  <a:solidFill>
                    <a:srgbClr val="0066FF"/>
                  </a:solidFill>
                  <a:latin typeface="Roboto" pitchFamily="2" charset="0"/>
                  <a:ea typeface="Roboto" pitchFamily="2" charset="0"/>
                </a:rPr>
                <a:t>TỪ ĐỊNH DANH ĐẾN LƯU TRỮ DÀI HẠN, ĐẢM BẢO TÍNH TOÀN VẸN VÀ </a:t>
              </a:r>
            </a:p>
            <a:p>
              <a:pPr algn="ctr"/>
              <a:r>
                <a:rPr lang="en-US" sz="1400" b="1" dirty="0">
                  <a:solidFill>
                    <a:srgbClr val="0066FF"/>
                  </a:solidFill>
                  <a:latin typeface="Roboto" pitchFamily="2" charset="0"/>
                  <a:ea typeface="Roboto" pitchFamily="2" charset="0"/>
                </a:rPr>
                <a:t>KHẢ NĂNG KIỂM CHỨNG</a:t>
              </a:r>
              <a:endParaRPr lang="vi-VN" sz="1400" b="1" dirty="0">
                <a:solidFill>
                  <a:srgbClr val="0066FF"/>
                </a:solidFill>
                <a:latin typeface="Roboto" pitchFamily="2" charset="0"/>
                <a:ea typeface="Roboto" pitchFamily="2" charset="0"/>
              </a:endParaRPr>
            </a:p>
          </p:txBody>
        </p:sp>
      </p:grpSp>
      <p:sp>
        <p:nvSpPr>
          <p:cNvPr id="78" name="Rectangle: Rounded Corners 77">
            <a:extLst>
              <a:ext uri="{FF2B5EF4-FFF2-40B4-BE49-F238E27FC236}">
                <a16:creationId xmlns:a16="http://schemas.microsoft.com/office/drawing/2014/main" id="{474A0D33-B8F1-F39C-341F-1BFB9E386D14}"/>
              </a:ext>
            </a:extLst>
          </p:cNvPr>
          <p:cNvSpPr/>
          <p:nvPr/>
        </p:nvSpPr>
        <p:spPr>
          <a:xfrm>
            <a:off x="1880803" y="1384324"/>
            <a:ext cx="1773382" cy="147781"/>
          </a:xfrm>
          <a:prstGeom prst="roundRect">
            <a:avLst>
              <a:gd name="adj" fmla="val 50000"/>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722265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5"/>
                                        </p:tgtEl>
                                      </p:cBhvr>
                                    </p:animEffect>
                                    <p:animScale>
                                      <p:cBhvr>
                                        <p:cTn id="7" dur="250" autoRev="1" fill="hold"/>
                                        <p:tgtEl>
                                          <p:spTgt spid="25"/>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31"/>
                                        </p:tgtEl>
                                      </p:cBhvr>
                                    </p:animEffect>
                                    <p:animScale>
                                      <p:cBhvr>
                                        <p:cTn id="12" dur="250" autoRev="1" fill="hold"/>
                                        <p:tgtEl>
                                          <p:spTgt spid="31"/>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37"/>
                                        </p:tgtEl>
                                      </p:cBhvr>
                                    </p:animEffect>
                                    <p:animScale>
                                      <p:cBhvr>
                                        <p:cTn id="17" dur="250" autoRev="1" fill="hold"/>
                                        <p:tgtEl>
                                          <p:spTgt spid="37"/>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49"/>
                                        </p:tgtEl>
                                      </p:cBhvr>
                                    </p:animEffect>
                                    <p:animScale>
                                      <p:cBhvr>
                                        <p:cTn id="22" dur="250" autoRev="1" fill="hold"/>
                                        <p:tgtEl>
                                          <p:spTgt spid="49"/>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nodeType="clickEffect">
                                  <p:stCondLst>
                                    <p:cond delay="0"/>
                                  </p:stCondLst>
                                  <p:childTnLst>
                                    <p:animEffect transition="out" filter="fade">
                                      <p:cBhvr>
                                        <p:cTn id="26" dur="500" tmFilter="0, 0; .2, .5; .8, .5; 1, 0"/>
                                        <p:tgtEl>
                                          <p:spTgt spid="50"/>
                                        </p:tgtEl>
                                      </p:cBhvr>
                                    </p:animEffect>
                                    <p:animScale>
                                      <p:cBhvr>
                                        <p:cTn id="27" dur="250" autoRev="1" fill="hold"/>
                                        <p:tgtEl>
                                          <p:spTgt spid="50"/>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56"/>
                                        </p:tgtEl>
                                      </p:cBhvr>
                                    </p:animEffect>
                                    <p:animScale>
                                      <p:cBhvr>
                                        <p:cTn id="32" dur="250" autoRev="1" fill="hold"/>
                                        <p:tgtEl>
                                          <p:spTgt spid="56"/>
                                        </p:tgtEl>
                                      </p:cBhvr>
                                      <p:by x="105000" y="105000"/>
                                    </p:animScale>
                                  </p:childTnLst>
                                </p:cTn>
                              </p:par>
                            </p:childTnLst>
                          </p:cTn>
                        </p:par>
                      </p:childTnLst>
                    </p:cTn>
                  </p:par>
                  <p:par>
                    <p:cTn id="33" fill="hold">
                      <p:stCondLst>
                        <p:cond delay="indefinite"/>
                      </p:stCondLst>
                      <p:childTnLst>
                        <p:par>
                          <p:cTn id="34" fill="hold">
                            <p:stCondLst>
                              <p:cond delay="0"/>
                            </p:stCondLst>
                            <p:childTnLst>
                              <p:par>
                                <p:cTn id="35" presetID="26" presetClass="emph" presetSubtype="0" fill="hold" nodeType="clickEffect">
                                  <p:stCondLst>
                                    <p:cond delay="0"/>
                                  </p:stCondLst>
                                  <p:childTnLst>
                                    <p:animEffect transition="out" filter="fade">
                                      <p:cBhvr>
                                        <p:cTn id="36" dur="500" tmFilter="0, 0; .2, .5; .8, .5; 1, 0"/>
                                        <p:tgtEl>
                                          <p:spTgt spid="76"/>
                                        </p:tgtEl>
                                      </p:cBhvr>
                                    </p:animEffect>
                                    <p:animScale>
                                      <p:cBhvr>
                                        <p:cTn id="37" dur="250" autoRev="1" fill="hold"/>
                                        <p:tgtEl>
                                          <p:spTgt spid="7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66FF"/>
            </a:gs>
            <a:gs pos="100000">
              <a:srgbClr val="0070C0"/>
            </a:gs>
          </a:gsLst>
          <a:lin ang="16200000" scaled="1"/>
          <a:tileRect/>
        </a:gra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71FBF15-F53A-8BA4-34CF-CAF01187EE17}"/>
              </a:ext>
            </a:extLst>
          </p:cNvPr>
          <p:cNvSpPr/>
          <p:nvPr/>
        </p:nvSpPr>
        <p:spPr>
          <a:xfrm>
            <a:off x="554183" y="1911186"/>
            <a:ext cx="3445164" cy="4100946"/>
          </a:xfrm>
          <a:prstGeom prst="roundRect">
            <a:avLst>
              <a:gd name="adj" fmla="val 7820"/>
            </a:avLst>
          </a:prstGeom>
          <a:solidFill>
            <a:schemeClr val="bg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Rounded Corners 5">
            <a:extLst>
              <a:ext uri="{FF2B5EF4-FFF2-40B4-BE49-F238E27FC236}">
                <a16:creationId xmlns:a16="http://schemas.microsoft.com/office/drawing/2014/main" id="{ACDF98DD-D59C-9F59-69E9-FC9B29B66062}"/>
              </a:ext>
            </a:extLst>
          </p:cNvPr>
          <p:cNvSpPr/>
          <p:nvPr/>
        </p:nvSpPr>
        <p:spPr>
          <a:xfrm>
            <a:off x="4281055" y="1911186"/>
            <a:ext cx="7236689" cy="4100946"/>
          </a:xfrm>
          <a:prstGeom prst="roundRect">
            <a:avLst>
              <a:gd name="adj" fmla="val 7820"/>
            </a:avLst>
          </a:prstGeom>
          <a:solidFill>
            <a:schemeClr val="bg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8" name="TextBox 7">
            <a:extLst>
              <a:ext uri="{FF2B5EF4-FFF2-40B4-BE49-F238E27FC236}">
                <a16:creationId xmlns:a16="http://schemas.microsoft.com/office/drawing/2014/main" id="{FEA76CD6-F575-DC6D-5CB3-15E400013C87}"/>
              </a:ext>
            </a:extLst>
          </p:cNvPr>
          <p:cNvSpPr txBox="1"/>
          <p:nvPr/>
        </p:nvSpPr>
        <p:spPr>
          <a:xfrm>
            <a:off x="1146680" y="244462"/>
            <a:ext cx="10156058" cy="1077218"/>
          </a:xfrm>
          <a:prstGeom prst="rect">
            <a:avLst/>
          </a:prstGeom>
          <a:noFill/>
        </p:spPr>
        <p:txBody>
          <a:bodyPr wrap="square" rtlCol="0">
            <a:spAutoFit/>
          </a:bodyPr>
          <a:lstStyle/>
          <a:p>
            <a:r>
              <a:rPr lang="en-US" sz="3200" b="1" dirty="0">
                <a:solidFill>
                  <a:schemeClr val="bg1"/>
                </a:solidFill>
                <a:latin typeface="+mj-lt"/>
              </a:rPr>
              <a:t>QUY TRÌNH</a:t>
            </a:r>
          </a:p>
          <a:p>
            <a:r>
              <a:rPr lang="en-US" sz="3200" b="1" dirty="0">
                <a:solidFill>
                  <a:schemeClr val="bg1"/>
                </a:solidFill>
                <a:latin typeface="+mj-lt"/>
              </a:rPr>
              <a:t>VAN THÔNG THƯỜNG VÀ DỊCH VỤ VAN CỦA MOBILE-ID</a:t>
            </a:r>
            <a:endParaRPr lang="vi-VN" sz="3200" b="1" dirty="0">
              <a:solidFill>
                <a:schemeClr val="bg1"/>
              </a:solidFill>
              <a:latin typeface="+mj-lt"/>
            </a:endParaRPr>
          </a:p>
        </p:txBody>
      </p:sp>
      <p:sp>
        <p:nvSpPr>
          <p:cNvPr id="10" name="Rectangle: Rounded Corners 9">
            <a:extLst>
              <a:ext uri="{FF2B5EF4-FFF2-40B4-BE49-F238E27FC236}">
                <a16:creationId xmlns:a16="http://schemas.microsoft.com/office/drawing/2014/main" id="{BEED8D02-7B38-88A2-23CB-C0C3EAB4C5AE}"/>
              </a:ext>
            </a:extLst>
          </p:cNvPr>
          <p:cNvSpPr/>
          <p:nvPr/>
        </p:nvSpPr>
        <p:spPr>
          <a:xfrm>
            <a:off x="1230579" y="1321680"/>
            <a:ext cx="1773382" cy="14778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2" name="Circle: Hollow 11">
            <a:extLst>
              <a:ext uri="{FF2B5EF4-FFF2-40B4-BE49-F238E27FC236}">
                <a16:creationId xmlns:a16="http://schemas.microsoft.com/office/drawing/2014/main" id="{80F7F5B3-6DE6-328C-7CC0-4072FDC91B83}"/>
              </a:ext>
            </a:extLst>
          </p:cNvPr>
          <p:cNvSpPr/>
          <p:nvPr/>
        </p:nvSpPr>
        <p:spPr>
          <a:xfrm>
            <a:off x="-998063" y="-600556"/>
            <a:ext cx="1996126" cy="1996126"/>
          </a:xfrm>
          <a:prstGeom prst="donut">
            <a:avLst>
              <a:gd name="adj" fmla="val 1081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14" name="Circle: Hollow 13">
            <a:extLst>
              <a:ext uri="{FF2B5EF4-FFF2-40B4-BE49-F238E27FC236}">
                <a16:creationId xmlns:a16="http://schemas.microsoft.com/office/drawing/2014/main" id="{31FA2444-5A6E-93E3-A3AE-FC609A5BC48E}"/>
              </a:ext>
            </a:extLst>
          </p:cNvPr>
          <p:cNvSpPr/>
          <p:nvPr/>
        </p:nvSpPr>
        <p:spPr>
          <a:xfrm>
            <a:off x="10739821" y="5381845"/>
            <a:ext cx="1376764" cy="1376764"/>
          </a:xfrm>
          <a:prstGeom prst="donut">
            <a:avLst>
              <a:gd name="adj" fmla="val 1081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grpSp>
        <p:nvGrpSpPr>
          <p:cNvPr id="43" name="Group 42">
            <a:extLst>
              <a:ext uri="{FF2B5EF4-FFF2-40B4-BE49-F238E27FC236}">
                <a16:creationId xmlns:a16="http://schemas.microsoft.com/office/drawing/2014/main" id="{9C995D3C-C5B2-69CE-F5E5-466B3F6EB198}"/>
              </a:ext>
            </a:extLst>
          </p:cNvPr>
          <p:cNvGrpSpPr/>
          <p:nvPr/>
        </p:nvGrpSpPr>
        <p:grpSpPr>
          <a:xfrm>
            <a:off x="841248" y="2087077"/>
            <a:ext cx="2840966" cy="473600"/>
            <a:chOff x="841248" y="2237909"/>
            <a:chExt cx="2840966" cy="473600"/>
          </a:xfrm>
          <a:effectLst>
            <a:outerShdw blurRad="63500" sx="102000" sy="102000" algn="ctr" rotWithShape="0">
              <a:prstClr val="black">
                <a:alpha val="40000"/>
              </a:prstClr>
            </a:outerShdw>
          </a:effectLst>
        </p:grpSpPr>
        <p:sp>
          <p:nvSpPr>
            <p:cNvPr id="29" name="Rectangle: Rounded Corners 28">
              <a:extLst>
                <a:ext uri="{FF2B5EF4-FFF2-40B4-BE49-F238E27FC236}">
                  <a16:creationId xmlns:a16="http://schemas.microsoft.com/office/drawing/2014/main" id="{84130939-0067-B505-53B0-131B23243909}"/>
                </a:ext>
              </a:extLst>
            </p:cNvPr>
            <p:cNvSpPr/>
            <p:nvPr/>
          </p:nvSpPr>
          <p:spPr>
            <a:xfrm>
              <a:off x="841248" y="2237909"/>
              <a:ext cx="2840966" cy="473600"/>
            </a:xfrm>
            <a:prstGeom prst="roundRect">
              <a:avLst>
                <a:gd name="adj" fmla="val 28251"/>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TextBox 15">
              <a:extLst>
                <a:ext uri="{FF2B5EF4-FFF2-40B4-BE49-F238E27FC236}">
                  <a16:creationId xmlns:a16="http://schemas.microsoft.com/office/drawing/2014/main" id="{7868433D-9599-426D-4B09-03E193C8FD72}"/>
                </a:ext>
              </a:extLst>
            </p:cNvPr>
            <p:cNvSpPr txBox="1"/>
            <p:nvPr/>
          </p:nvSpPr>
          <p:spPr>
            <a:xfrm>
              <a:off x="1058302" y="2305432"/>
              <a:ext cx="2406859" cy="338554"/>
            </a:xfrm>
            <a:prstGeom prst="rect">
              <a:avLst/>
            </a:prstGeom>
            <a:noFill/>
          </p:spPr>
          <p:txBody>
            <a:bodyPr wrap="square" rtlCol="0">
              <a:spAutoFit/>
            </a:bodyPr>
            <a:lstStyle/>
            <a:p>
              <a:pPr algn="ctr"/>
              <a:r>
                <a:rPr lang="en-US" sz="1600" b="1" dirty="0">
                  <a:solidFill>
                    <a:schemeClr val="bg1"/>
                  </a:solidFill>
                  <a:latin typeface="+mj-lt"/>
                </a:rPr>
                <a:t>VAN THÔNG THƯỜNG</a:t>
              </a:r>
              <a:endParaRPr lang="vi-VN" sz="1600" b="1" dirty="0">
                <a:solidFill>
                  <a:schemeClr val="bg1"/>
                </a:solidFill>
                <a:latin typeface="+mj-lt"/>
              </a:endParaRPr>
            </a:p>
          </p:txBody>
        </p:sp>
      </p:grpSp>
      <p:grpSp>
        <p:nvGrpSpPr>
          <p:cNvPr id="143" name="Group 142">
            <a:extLst>
              <a:ext uri="{FF2B5EF4-FFF2-40B4-BE49-F238E27FC236}">
                <a16:creationId xmlns:a16="http://schemas.microsoft.com/office/drawing/2014/main" id="{86F3A6AF-09E0-9F0A-CAC4-F4601B2FABAE}"/>
              </a:ext>
            </a:extLst>
          </p:cNvPr>
          <p:cNvGrpSpPr/>
          <p:nvPr/>
        </p:nvGrpSpPr>
        <p:grpSpPr>
          <a:xfrm>
            <a:off x="1063867" y="2893901"/>
            <a:ext cx="2395728" cy="2526033"/>
            <a:chOff x="1063867" y="2893901"/>
            <a:chExt cx="2395728" cy="2526033"/>
          </a:xfrm>
        </p:grpSpPr>
        <p:grpSp>
          <p:nvGrpSpPr>
            <p:cNvPr id="17" name="Group 16">
              <a:extLst>
                <a:ext uri="{FF2B5EF4-FFF2-40B4-BE49-F238E27FC236}">
                  <a16:creationId xmlns:a16="http://schemas.microsoft.com/office/drawing/2014/main" id="{3404E976-4C9D-4DD8-D173-DF27F10B9437}"/>
                </a:ext>
              </a:extLst>
            </p:cNvPr>
            <p:cNvGrpSpPr/>
            <p:nvPr/>
          </p:nvGrpSpPr>
          <p:grpSpPr>
            <a:xfrm>
              <a:off x="1063867" y="2893901"/>
              <a:ext cx="2395728" cy="473600"/>
              <a:chOff x="6455664" y="1812868"/>
              <a:chExt cx="2395728" cy="473600"/>
            </a:xfrm>
          </p:grpSpPr>
          <p:sp>
            <p:nvSpPr>
              <p:cNvPr id="18" name="Rectangle: Rounded Corners 17">
                <a:extLst>
                  <a:ext uri="{FF2B5EF4-FFF2-40B4-BE49-F238E27FC236}">
                    <a16:creationId xmlns:a16="http://schemas.microsoft.com/office/drawing/2014/main" id="{AFFC6B87-CCA5-535F-FBFA-646D22183763}"/>
                  </a:ext>
                </a:extLst>
              </p:cNvPr>
              <p:cNvSpPr/>
              <p:nvPr/>
            </p:nvSpPr>
            <p:spPr>
              <a:xfrm>
                <a:off x="6455664" y="1812868"/>
                <a:ext cx="2395728" cy="473600"/>
              </a:xfrm>
              <a:prstGeom prst="roundRect">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9" name="TextBox 18">
                <a:extLst>
                  <a:ext uri="{FF2B5EF4-FFF2-40B4-BE49-F238E27FC236}">
                    <a16:creationId xmlns:a16="http://schemas.microsoft.com/office/drawing/2014/main" id="{CDDBEC81-7D20-1459-0F03-C4CA95A9FE76}"/>
                  </a:ext>
                </a:extLst>
              </p:cNvPr>
              <p:cNvSpPr txBox="1"/>
              <p:nvPr/>
            </p:nvSpPr>
            <p:spPr>
              <a:xfrm>
                <a:off x="6718333" y="1906527"/>
                <a:ext cx="1848127" cy="276999"/>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Kết nối RSHUB</a:t>
                </a:r>
              </a:p>
            </p:txBody>
          </p:sp>
        </p:grpSp>
        <p:grpSp>
          <p:nvGrpSpPr>
            <p:cNvPr id="30" name="Group 29">
              <a:extLst>
                <a:ext uri="{FF2B5EF4-FFF2-40B4-BE49-F238E27FC236}">
                  <a16:creationId xmlns:a16="http://schemas.microsoft.com/office/drawing/2014/main" id="{28D4C539-1CD7-8C86-68FB-8955C22290E7}"/>
                </a:ext>
              </a:extLst>
            </p:cNvPr>
            <p:cNvGrpSpPr/>
            <p:nvPr/>
          </p:nvGrpSpPr>
          <p:grpSpPr>
            <a:xfrm>
              <a:off x="1063867" y="3578045"/>
              <a:ext cx="2395728" cy="473600"/>
              <a:chOff x="6455664" y="1812868"/>
              <a:chExt cx="2395728" cy="473600"/>
            </a:xfrm>
          </p:grpSpPr>
          <p:sp>
            <p:nvSpPr>
              <p:cNvPr id="31" name="Rectangle: Rounded Corners 30">
                <a:extLst>
                  <a:ext uri="{FF2B5EF4-FFF2-40B4-BE49-F238E27FC236}">
                    <a16:creationId xmlns:a16="http://schemas.microsoft.com/office/drawing/2014/main" id="{DE7D364A-0899-1F72-C23D-6BF6512E0FB5}"/>
                  </a:ext>
                </a:extLst>
              </p:cNvPr>
              <p:cNvSpPr/>
              <p:nvPr/>
            </p:nvSpPr>
            <p:spPr>
              <a:xfrm>
                <a:off x="6455664" y="1812868"/>
                <a:ext cx="2395728" cy="473600"/>
              </a:xfrm>
              <a:prstGeom prst="roundRect">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2" name="TextBox 31">
                <a:extLst>
                  <a:ext uri="{FF2B5EF4-FFF2-40B4-BE49-F238E27FC236}">
                    <a16:creationId xmlns:a16="http://schemas.microsoft.com/office/drawing/2014/main" id="{1329AADF-3A0F-90F3-8B8E-3D58F6E36800}"/>
                  </a:ext>
                </a:extLst>
              </p:cNvPr>
              <p:cNvSpPr txBox="1"/>
              <p:nvPr/>
            </p:nvSpPr>
            <p:spPr>
              <a:xfrm>
                <a:off x="6718333" y="1906527"/>
                <a:ext cx="1848127" cy="276999"/>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Chuyển tới CA</a:t>
                </a:r>
              </a:p>
            </p:txBody>
          </p:sp>
        </p:grpSp>
        <p:grpSp>
          <p:nvGrpSpPr>
            <p:cNvPr id="33" name="Group 32">
              <a:extLst>
                <a:ext uri="{FF2B5EF4-FFF2-40B4-BE49-F238E27FC236}">
                  <a16:creationId xmlns:a16="http://schemas.microsoft.com/office/drawing/2014/main" id="{93CC9389-AF85-10CC-0E65-9CAB7B3228D2}"/>
                </a:ext>
              </a:extLst>
            </p:cNvPr>
            <p:cNvGrpSpPr/>
            <p:nvPr/>
          </p:nvGrpSpPr>
          <p:grpSpPr>
            <a:xfrm>
              <a:off x="1063867" y="4262189"/>
              <a:ext cx="2395728" cy="473600"/>
              <a:chOff x="6455664" y="1812868"/>
              <a:chExt cx="2395728" cy="473600"/>
            </a:xfrm>
          </p:grpSpPr>
          <p:sp>
            <p:nvSpPr>
              <p:cNvPr id="34" name="Rectangle: Rounded Corners 33">
                <a:extLst>
                  <a:ext uri="{FF2B5EF4-FFF2-40B4-BE49-F238E27FC236}">
                    <a16:creationId xmlns:a16="http://schemas.microsoft.com/office/drawing/2014/main" id="{60B7E919-7CA2-920D-0212-F79FC6390EC4}"/>
                  </a:ext>
                </a:extLst>
              </p:cNvPr>
              <p:cNvSpPr/>
              <p:nvPr/>
            </p:nvSpPr>
            <p:spPr>
              <a:xfrm>
                <a:off x="6455664" y="1812868"/>
                <a:ext cx="2395728" cy="473600"/>
              </a:xfrm>
              <a:prstGeom prst="roundRect">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5" name="TextBox 34">
                <a:extLst>
                  <a:ext uri="{FF2B5EF4-FFF2-40B4-BE49-F238E27FC236}">
                    <a16:creationId xmlns:a16="http://schemas.microsoft.com/office/drawing/2014/main" id="{F278D248-1CF4-541E-B19B-31151345A12C}"/>
                  </a:ext>
                </a:extLst>
              </p:cNvPr>
              <p:cNvSpPr txBox="1"/>
              <p:nvPr/>
            </p:nvSpPr>
            <p:spPr>
              <a:xfrm>
                <a:off x="6718333" y="1906527"/>
                <a:ext cx="1848127" cy="276999"/>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Nhận kết quả ký</a:t>
                </a:r>
              </a:p>
            </p:txBody>
          </p:sp>
        </p:grpSp>
        <p:grpSp>
          <p:nvGrpSpPr>
            <p:cNvPr id="36" name="Group 35">
              <a:extLst>
                <a:ext uri="{FF2B5EF4-FFF2-40B4-BE49-F238E27FC236}">
                  <a16:creationId xmlns:a16="http://schemas.microsoft.com/office/drawing/2014/main" id="{E0F72136-A40E-0913-FA4A-B4F739AE2F4E}"/>
                </a:ext>
              </a:extLst>
            </p:cNvPr>
            <p:cNvGrpSpPr/>
            <p:nvPr/>
          </p:nvGrpSpPr>
          <p:grpSpPr>
            <a:xfrm>
              <a:off x="1063867" y="4946334"/>
              <a:ext cx="2395728" cy="473600"/>
              <a:chOff x="6455664" y="1812868"/>
              <a:chExt cx="2395728" cy="473600"/>
            </a:xfrm>
          </p:grpSpPr>
          <p:sp>
            <p:nvSpPr>
              <p:cNvPr id="37" name="Rectangle: Rounded Corners 36">
                <a:extLst>
                  <a:ext uri="{FF2B5EF4-FFF2-40B4-BE49-F238E27FC236}">
                    <a16:creationId xmlns:a16="http://schemas.microsoft.com/office/drawing/2014/main" id="{6FE70181-2FD9-E7B6-12C7-B9A597376DE7}"/>
                  </a:ext>
                </a:extLst>
              </p:cNvPr>
              <p:cNvSpPr/>
              <p:nvPr/>
            </p:nvSpPr>
            <p:spPr>
              <a:xfrm>
                <a:off x="6455664" y="1812868"/>
                <a:ext cx="2395728" cy="473600"/>
              </a:xfrm>
              <a:prstGeom prst="roundRect">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8" name="TextBox 37">
                <a:extLst>
                  <a:ext uri="{FF2B5EF4-FFF2-40B4-BE49-F238E27FC236}">
                    <a16:creationId xmlns:a16="http://schemas.microsoft.com/office/drawing/2014/main" id="{1F56F300-36A0-1F17-55CB-895F04E7E514}"/>
                  </a:ext>
                </a:extLst>
              </p:cNvPr>
              <p:cNvSpPr txBox="1"/>
              <p:nvPr/>
            </p:nvSpPr>
            <p:spPr>
              <a:xfrm>
                <a:off x="6718333" y="1906527"/>
                <a:ext cx="1848127" cy="276999"/>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Callback trạng thái</a:t>
                </a:r>
              </a:p>
            </p:txBody>
          </p:sp>
        </p:grpSp>
        <p:cxnSp>
          <p:nvCxnSpPr>
            <p:cNvPr id="40" name="Straight Arrow Connector 39">
              <a:extLst>
                <a:ext uri="{FF2B5EF4-FFF2-40B4-BE49-F238E27FC236}">
                  <a16:creationId xmlns:a16="http://schemas.microsoft.com/office/drawing/2014/main" id="{E91DF20B-405E-35F5-C7A4-668A026C05DE}"/>
                </a:ext>
              </a:extLst>
            </p:cNvPr>
            <p:cNvCxnSpPr>
              <a:cxnSpLocks/>
            </p:cNvCxnSpPr>
            <p:nvPr/>
          </p:nvCxnSpPr>
          <p:spPr>
            <a:xfrm>
              <a:off x="2250599" y="3367501"/>
              <a:ext cx="0" cy="210544"/>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1466B141-8304-2A26-EAAC-0E9A4943C0F7}"/>
                </a:ext>
              </a:extLst>
            </p:cNvPr>
            <p:cNvCxnSpPr>
              <a:cxnSpLocks/>
            </p:cNvCxnSpPr>
            <p:nvPr/>
          </p:nvCxnSpPr>
          <p:spPr>
            <a:xfrm>
              <a:off x="2250599" y="4051645"/>
              <a:ext cx="0" cy="208503"/>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C6EB15C6-D0CA-048E-E02C-1D9D60BB3121}"/>
                </a:ext>
              </a:extLst>
            </p:cNvPr>
            <p:cNvCxnSpPr>
              <a:cxnSpLocks/>
            </p:cNvCxnSpPr>
            <p:nvPr/>
          </p:nvCxnSpPr>
          <p:spPr>
            <a:xfrm>
              <a:off x="2250599" y="4735789"/>
              <a:ext cx="0" cy="208503"/>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grpSp>
      <p:grpSp>
        <p:nvGrpSpPr>
          <p:cNvPr id="44" name="Group 43">
            <a:extLst>
              <a:ext uri="{FF2B5EF4-FFF2-40B4-BE49-F238E27FC236}">
                <a16:creationId xmlns:a16="http://schemas.microsoft.com/office/drawing/2014/main" id="{8F0FFEC2-5EE8-8A28-3DE4-9BBFF22AEA0E}"/>
              </a:ext>
            </a:extLst>
          </p:cNvPr>
          <p:cNvGrpSpPr/>
          <p:nvPr/>
        </p:nvGrpSpPr>
        <p:grpSpPr>
          <a:xfrm>
            <a:off x="4956049" y="2106509"/>
            <a:ext cx="5783772" cy="473600"/>
            <a:chOff x="-681619" y="2237909"/>
            <a:chExt cx="5783772" cy="473600"/>
          </a:xfrm>
          <a:effectLst>
            <a:outerShdw blurRad="63500" sx="102000" sy="102000" algn="ctr" rotWithShape="0">
              <a:prstClr val="black">
                <a:alpha val="40000"/>
              </a:prstClr>
            </a:outerShdw>
          </a:effectLst>
        </p:grpSpPr>
        <p:sp>
          <p:nvSpPr>
            <p:cNvPr id="45" name="Rectangle: Rounded Corners 44">
              <a:extLst>
                <a:ext uri="{FF2B5EF4-FFF2-40B4-BE49-F238E27FC236}">
                  <a16:creationId xmlns:a16="http://schemas.microsoft.com/office/drawing/2014/main" id="{7332EFE6-A74F-08E5-D39F-38D23DA200AB}"/>
                </a:ext>
              </a:extLst>
            </p:cNvPr>
            <p:cNvSpPr/>
            <p:nvPr/>
          </p:nvSpPr>
          <p:spPr>
            <a:xfrm>
              <a:off x="-681619" y="2237909"/>
              <a:ext cx="5783772" cy="473600"/>
            </a:xfrm>
            <a:prstGeom prst="roundRect">
              <a:avLst>
                <a:gd name="adj" fmla="val 28251"/>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6" name="TextBox 45">
              <a:extLst>
                <a:ext uri="{FF2B5EF4-FFF2-40B4-BE49-F238E27FC236}">
                  <a16:creationId xmlns:a16="http://schemas.microsoft.com/office/drawing/2014/main" id="{51B98E41-C401-649B-0B5D-6E5B9AC3FA5A}"/>
                </a:ext>
              </a:extLst>
            </p:cNvPr>
            <p:cNvSpPr txBox="1"/>
            <p:nvPr/>
          </p:nvSpPr>
          <p:spPr>
            <a:xfrm>
              <a:off x="-389012" y="2305432"/>
              <a:ext cx="5093208" cy="338554"/>
            </a:xfrm>
            <a:prstGeom prst="rect">
              <a:avLst/>
            </a:prstGeom>
            <a:noFill/>
          </p:spPr>
          <p:txBody>
            <a:bodyPr wrap="square" rtlCol="0">
              <a:spAutoFit/>
            </a:bodyPr>
            <a:lstStyle/>
            <a:p>
              <a:pPr algn="ctr"/>
              <a:r>
                <a:rPr lang="en-US" sz="1600" b="1" dirty="0">
                  <a:solidFill>
                    <a:schemeClr val="bg1"/>
                  </a:solidFill>
                  <a:latin typeface="+mj-lt"/>
                </a:rPr>
                <a:t>DỊCH VỤ VAN CỦA MOBILE-ID</a:t>
              </a:r>
              <a:endParaRPr lang="vi-VN" sz="1600" b="1" dirty="0">
                <a:solidFill>
                  <a:schemeClr val="bg1"/>
                </a:solidFill>
                <a:latin typeface="+mj-lt"/>
              </a:endParaRPr>
            </a:p>
          </p:txBody>
        </p:sp>
      </p:grpSp>
      <p:grpSp>
        <p:nvGrpSpPr>
          <p:cNvPr id="86" name="Group 85">
            <a:extLst>
              <a:ext uri="{FF2B5EF4-FFF2-40B4-BE49-F238E27FC236}">
                <a16:creationId xmlns:a16="http://schemas.microsoft.com/office/drawing/2014/main" id="{DAEA8EA8-F937-737C-F618-7BA6DB0CEFDF}"/>
              </a:ext>
            </a:extLst>
          </p:cNvPr>
          <p:cNvGrpSpPr/>
          <p:nvPr/>
        </p:nvGrpSpPr>
        <p:grpSpPr>
          <a:xfrm>
            <a:off x="9698798" y="2829967"/>
            <a:ext cx="1342993" cy="824336"/>
            <a:chOff x="9698798" y="3145391"/>
            <a:chExt cx="1342993" cy="824336"/>
          </a:xfrm>
        </p:grpSpPr>
        <p:pic>
          <p:nvPicPr>
            <p:cNvPr id="58" name="Graphic 57" descr="Checkbox Checked with solid fill">
              <a:extLst>
                <a:ext uri="{FF2B5EF4-FFF2-40B4-BE49-F238E27FC236}">
                  <a16:creationId xmlns:a16="http://schemas.microsoft.com/office/drawing/2014/main" id="{797C7B6E-CAFE-B3D4-D83D-A8E7CB421D5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085328" y="3145391"/>
              <a:ext cx="540000" cy="540000"/>
            </a:xfrm>
            <a:prstGeom prst="rect">
              <a:avLst/>
            </a:prstGeom>
          </p:spPr>
        </p:pic>
        <p:sp>
          <p:nvSpPr>
            <p:cNvPr id="74" name="TextBox 73">
              <a:extLst>
                <a:ext uri="{FF2B5EF4-FFF2-40B4-BE49-F238E27FC236}">
                  <a16:creationId xmlns:a16="http://schemas.microsoft.com/office/drawing/2014/main" id="{89B74280-D57B-D192-1D53-BF0A58E8ADCD}"/>
                </a:ext>
              </a:extLst>
            </p:cNvPr>
            <p:cNvSpPr txBox="1"/>
            <p:nvPr/>
          </p:nvSpPr>
          <p:spPr>
            <a:xfrm>
              <a:off x="9698798" y="3692728"/>
              <a:ext cx="1342993" cy="276999"/>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Kiểm tra</a:t>
              </a:r>
            </a:p>
          </p:txBody>
        </p:sp>
      </p:grpSp>
      <p:grpSp>
        <p:nvGrpSpPr>
          <p:cNvPr id="142" name="Group 141">
            <a:extLst>
              <a:ext uri="{FF2B5EF4-FFF2-40B4-BE49-F238E27FC236}">
                <a16:creationId xmlns:a16="http://schemas.microsoft.com/office/drawing/2014/main" id="{41DB4DD5-6D8F-E507-058C-C92320A22293}"/>
              </a:ext>
            </a:extLst>
          </p:cNvPr>
          <p:cNvGrpSpPr/>
          <p:nvPr/>
        </p:nvGrpSpPr>
        <p:grpSpPr>
          <a:xfrm>
            <a:off x="4646327" y="2835975"/>
            <a:ext cx="6533160" cy="2425382"/>
            <a:chOff x="4646327" y="3145384"/>
            <a:chExt cx="6533160" cy="2425382"/>
          </a:xfrm>
        </p:grpSpPr>
        <p:grpSp>
          <p:nvGrpSpPr>
            <p:cNvPr id="82" name="Group 81">
              <a:extLst>
                <a:ext uri="{FF2B5EF4-FFF2-40B4-BE49-F238E27FC236}">
                  <a16:creationId xmlns:a16="http://schemas.microsoft.com/office/drawing/2014/main" id="{6A50E33B-6EC9-DF41-2837-364BC3B3E2A9}"/>
                </a:ext>
              </a:extLst>
            </p:cNvPr>
            <p:cNvGrpSpPr/>
            <p:nvPr/>
          </p:nvGrpSpPr>
          <p:grpSpPr>
            <a:xfrm>
              <a:off x="4646327" y="3145391"/>
              <a:ext cx="1342993" cy="824336"/>
              <a:chOff x="4646327" y="3145391"/>
              <a:chExt cx="1342993" cy="824336"/>
            </a:xfrm>
          </p:grpSpPr>
          <p:pic>
            <p:nvPicPr>
              <p:cNvPr id="62" name="Graphic 61" descr="User with solid fill">
                <a:extLst>
                  <a:ext uri="{FF2B5EF4-FFF2-40B4-BE49-F238E27FC236}">
                    <a16:creationId xmlns:a16="http://schemas.microsoft.com/office/drawing/2014/main" id="{9E789957-28D1-36D4-381E-380ED1A1960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81590" y="3145391"/>
                <a:ext cx="540000" cy="540000"/>
              </a:xfrm>
              <a:prstGeom prst="rect">
                <a:avLst/>
              </a:prstGeom>
            </p:spPr>
          </p:pic>
          <p:sp>
            <p:nvSpPr>
              <p:cNvPr id="66" name="TextBox 65">
                <a:extLst>
                  <a:ext uri="{FF2B5EF4-FFF2-40B4-BE49-F238E27FC236}">
                    <a16:creationId xmlns:a16="http://schemas.microsoft.com/office/drawing/2014/main" id="{19E35188-A082-62E6-4E4E-1948E4FDDF7B}"/>
                  </a:ext>
                </a:extLst>
              </p:cNvPr>
              <p:cNvSpPr txBox="1"/>
              <p:nvPr/>
            </p:nvSpPr>
            <p:spPr>
              <a:xfrm>
                <a:off x="4646327" y="3692728"/>
                <a:ext cx="1342993" cy="276999"/>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Định danh</a:t>
                </a:r>
              </a:p>
            </p:txBody>
          </p:sp>
        </p:grpSp>
        <p:grpSp>
          <p:nvGrpSpPr>
            <p:cNvPr id="83" name="Group 82">
              <a:extLst>
                <a:ext uri="{FF2B5EF4-FFF2-40B4-BE49-F238E27FC236}">
                  <a16:creationId xmlns:a16="http://schemas.microsoft.com/office/drawing/2014/main" id="{B8E84A0F-E0C7-2FDB-5E1E-9C4842AC54DD}"/>
                </a:ext>
              </a:extLst>
            </p:cNvPr>
            <p:cNvGrpSpPr/>
            <p:nvPr/>
          </p:nvGrpSpPr>
          <p:grpSpPr>
            <a:xfrm>
              <a:off x="5931028" y="3145391"/>
              <a:ext cx="1342993" cy="824336"/>
              <a:chOff x="5931028" y="3145391"/>
              <a:chExt cx="1342993" cy="824336"/>
            </a:xfrm>
          </p:grpSpPr>
          <p:pic>
            <p:nvPicPr>
              <p:cNvPr id="60" name="Graphic 59" descr="Shield Tick with solid fill">
                <a:extLst>
                  <a:ext uri="{FF2B5EF4-FFF2-40B4-BE49-F238E27FC236}">
                    <a16:creationId xmlns:a16="http://schemas.microsoft.com/office/drawing/2014/main" id="{597EFD25-C510-0D84-A799-C9F6168060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32525" y="3145391"/>
                <a:ext cx="540000" cy="540000"/>
              </a:xfrm>
              <a:prstGeom prst="rect">
                <a:avLst/>
              </a:prstGeom>
            </p:spPr>
          </p:pic>
          <p:sp>
            <p:nvSpPr>
              <p:cNvPr id="68" name="TextBox 67">
                <a:extLst>
                  <a:ext uri="{FF2B5EF4-FFF2-40B4-BE49-F238E27FC236}">
                    <a16:creationId xmlns:a16="http://schemas.microsoft.com/office/drawing/2014/main" id="{00DBBD57-05E0-C698-446D-BEA4625C9BD1}"/>
                  </a:ext>
                </a:extLst>
              </p:cNvPr>
              <p:cNvSpPr txBox="1"/>
              <p:nvPr/>
            </p:nvSpPr>
            <p:spPr>
              <a:xfrm>
                <a:off x="5931028" y="3692728"/>
                <a:ext cx="1342993" cy="276999"/>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Xác thực</a:t>
                </a:r>
              </a:p>
            </p:txBody>
          </p:sp>
        </p:grpSp>
        <p:grpSp>
          <p:nvGrpSpPr>
            <p:cNvPr id="84" name="Group 83">
              <a:extLst>
                <a:ext uri="{FF2B5EF4-FFF2-40B4-BE49-F238E27FC236}">
                  <a16:creationId xmlns:a16="http://schemas.microsoft.com/office/drawing/2014/main" id="{F2764B8B-7B81-656E-FBF5-6A523971C7A6}"/>
                </a:ext>
              </a:extLst>
            </p:cNvPr>
            <p:cNvGrpSpPr/>
            <p:nvPr/>
          </p:nvGrpSpPr>
          <p:grpSpPr>
            <a:xfrm>
              <a:off x="7176438" y="3145391"/>
              <a:ext cx="1342993" cy="824336"/>
              <a:chOff x="7176438" y="3145391"/>
              <a:chExt cx="1342993" cy="824336"/>
            </a:xfrm>
          </p:grpSpPr>
          <p:pic>
            <p:nvPicPr>
              <p:cNvPr id="56" name="Graphic 55" descr="Influencer with solid fill">
                <a:extLst>
                  <a:ext uri="{FF2B5EF4-FFF2-40B4-BE49-F238E27FC236}">
                    <a16:creationId xmlns:a16="http://schemas.microsoft.com/office/drawing/2014/main" id="{C372A8EC-43D0-1CE0-3528-95C3C43A248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583460" y="3145391"/>
                <a:ext cx="540000" cy="540000"/>
              </a:xfrm>
              <a:prstGeom prst="rect">
                <a:avLst/>
              </a:prstGeom>
            </p:spPr>
          </p:pic>
          <p:sp>
            <p:nvSpPr>
              <p:cNvPr id="70" name="TextBox 69">
                <a:extLst>
                  <a:ext uri="{FF2B5EF4-FFF2-40B4-BE49-F238E27FC236}">
                    <a16:creationId xmlns:a16="http://schemas.microsoft.com/office/drawing/2014/main" id="{B22289EE-9D9A-81D0-9586-FA33648FF2D6}"/>
                  </a:ext>
                </a:extLst>
              </p:cNvPr>
              <p:cNvSpPr txBox="1"/>
              <p:nvPr/>
            </p:nvSpPr>
            <p:spPr>
              <a:xfrm>
                <a:off x="7176438" y="3692728"/>
                <a:ext cx="1342993" cy="276999"/>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Điều phối</a:t>
                </a:r>
              </a:p>
            </p:txBody>
          </p:sp>
        </p:grpSp>
        <p:grpSp>
          <p:nvGrpSpPr>
            <p:cNvPr id="85" name="Group 84">
              <a:extLst>
                <a:ext uri="{FF2B5EF4-FFF2-40B4-BE49-F238E27FC236}">
                  <a16:creationId xmlns:a16="http://schemas.microsoft.com/office/drawing/2014/main" id="{780E4EDD-EB1E-AD59-D25D-0F17CE8355F2}"/>
                </a:ext>
              </a:extLst>
            </p:cNvPr>
            <p:cNvGrpSpPr/>
            <p:nvPr/>
          </p:nvGrpSpPr>
          <p:grpSpPr>
            <a:xfrm>
              <a:off x="8450321" y="3145391"/>
              <a:ext cx="1342993" cy="824336"/>
              <a:chOff x="8450321" y="3145391"/>
              <a:chExt cx="1342993" cy="824336"/>
            </a:xfrm>
          </p:grpSpPr>
          <p:pic>
            <p:nvPicPr>
              <p:cNvPr id="64" name="Graphic 63" descr="Signature with solid fill">
                <a:extLst>
                  <a:ext uri="{FF2B5EF4-FFF2-40B4-BE49-F238E27FC236}">
                    <a16:creationId xmlns:a16="http://schemas.microsoft.com/office/drawing/2014/main" id="{55BF066B-4903-1B96-A2D4-22B80949C73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834394" y="3145391"/>
                <a:ext cx="540000" cy="540000"/>
              </a:xfrm>
              <a:prstGeom prst="rect">
                <a:avLst/>
              </a:prstGeom>
            </p:spPr>
          </p:pic>
          <p:sp>
            <p:nvSpPr>
              <p:cNvPr id="72" name="TextBox 71">
                <a:extLst>
                  <a:ext uri="{FF2B5EF4-FFF2-40B4-BE49-F238E27FC236}">
                    <a16:creationId xmlns:a16="http://schemas.microsoft.com/office/drawing/2014/main" id="{F807A152-D890-1891-4F25-B139FF544599}"/>
                  </a:ext>
                </a:extLst>
              </p:cNvPr>
              <p:cNvSpPr txBox="1"/>
              <p:nvPr/>
            </p:nvSpPr>
            <p:spPr>
              <a:xfrm>
                <a:off x="8450321" y="3692728"/>
                <a:ext cx="1342993" cy="276999"/>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Ký số</a:t>
                </a:r>
              </a:p>
            </p:txBody>
          </p:sp>
        </p:grpSp>
        <p:grpSp>
          <p:nvGrpSpPr>
            <p:cNvPr id="89" name="Group 88">
              <a:extLst>
                <a:ext uri="{FF2B5EF4-FFF2-40B4-BE49-F238E27FC236}">
                  <a16:creationId xmlns:a16="http://schemas.microsoft.com/office/drawing/2014/main" id="{FB50A46C-F546-BFC5-331B-C698F7ACEF9E}"/>
                </a:ext>
              </a:extLst>
            </p:cNvPr>
            <p:cNvGrpSpPr/>
            <p:nvPr/>
          </p:nvGrpSpPr>
          <p:grpSpPr>
            <a:xfrm>
              <a:off x="8702897" y="4622438"/>
              <a:ext cx="1342993" cy="948328"/>
              <a:chOff x="8702897" y="4622438"/>
              <a:chExt cx="1342993" cy="948328"/>
            </a:xfrm>
          </p:grpSpPr>
          <p:pic>
            <p:nvPicPr>
              <p:cNvPr id="54" name="Graphic 53" descr="Contract with solid fill">
                <a:extLst>
                  <a:ext uri="{FF2B5EF4-FFF2-40B4-BE49-F238E27FC236}">
                    <a16:creationId xmlns:a16="http://schemas.microsoft.com/office/drawing/2014/main" id="{24A2F77B-AE5B-7D82-4772-856E6152B01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121818" y="4622438"/>
                <a:ext cx="540000" cy="540000"/>
              </a:xfrm>
              <a:prstGeom prst="rect">
                <a:avLst/>
              </a:prstGeom>
            </p:spPr>
          </p:pic>
          <p:sp>
            <p:nvSpPr>
              <p:cNvPr id="76" name="TextBox 75">
                <a:extLst>
                  <a:ext uri="{FF2B5EF4-FFF2-40B4-BE49-F238E27FC236}">
                    <a16:creationId xmlns:a16="http://schemas.microsoft.com/office/drawing/2014/main" id="{0ABC0ADA-34EA-0F69-ED8F-4959307F763A}"/>
                  </a:ext>
                </a:extLst>
              </p:cNvPr>
              <p:cNvSpPr txBox="1"/>
              <p:nvPr/>
            </p:nvSpPr>
            <p:spPr>
              <a:xfrm>
                <a:off x="8702897" y="5293767"/>
                <a:ext cx="1342993" cy="276999"/>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Bằng chứng</a:t>
                </a:r>
              </a:p>
            </p:txBody>
          </p:sp>
        </p:grpSp>
        <p:grpSp>
          <p:nvGrpSpPr>
            <p:cNvPr id="88" name="Group 87">
              <a:extLst>
                <a:ext uri="{FF2B5EF4-FFF2-40B4-BE49-F238E27FC236}">
                  <a16:creationId xmlns:a16="http://schemas.microsoft.com/office/drawing/2014/main" id="{BCD0373B-644A-962F-1ABF-DF029D64A2C8}"/>
                </a:ext>
              </a:extLst>
            </p:cNvPr>
            <p:cNvGrpSpPr/>
            <p:nvPr/>
          </p:nvGrpSpPr>
          <p:grpSpPr>
            <a:xfrm>
              <a:off x="7250510" y="4622438"/>
              <a:ext cx="1342993" cy="948328"/>
              <a:chOff x="7250510" y="4622438"/>
              <a:chExt cx="1342993" cy="948328"/>
            </a:xfrm>
          </p:grpSpPr>
          <p:pic>
            <p:nvPicPr>
              <p:cNvPr id="52" name="Graphic 51" descr="Server with solid fill">
                <a:extLst>
                  <a:ext uri="{FF2B5EF4-FFF2-40B4-BE49-F238E27FC236}">
                    <a16:creationId xmlns:a16="http://schemas.microsoft.com/office/drawing/2014/main" id="{C396905D-8A8E-05C6-F580-AA74E85392E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52007" y="4622438"/>
                <a:ext cx="540000" cy="540000"/>
              </a:xfrm>
              <a:prstGeom prst="rect">
                <a:avLst/>
              </a:prstGeom>
            </p:spPr>
          </p:pic>
          <p:sp>
            <p:nvSpPr>
              <p:cNvPr id="78" name="TextBox 77">
                <a:extLst>
                  <a:ext uri="{FF2B5EF4-FFF2-40B4-BE49-F238E27FC236}">
                    <a16:creationId xmlns:a16="http://schemas.microsoft.com/office/drawing/2014/main" id="{59E7304B-2389-6915-5C63-75DA2EFD70A4}"/>
                  </a:ext>
                </a:extLst>
              </p:cNvPr>
              <p:cNvSpPr txBox="1"/>
              <p:nvPr/>
            </p:nvSpPr>
            <p:spPr>
              <a:xfrm>
                <a:off x="7250510" y="5293767"/>
                <a:ext cx="1342993" cy="276999"/>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Lưu trữ</a:t>
                </a:r>
              </a:p>
            </p:txBody>
          </p:sp>
        </p:grpSp>
        <p:grpSp>
          <p:nvGrpSpPr>
            <p:cNvPr id="87" name="Group 86">
              <a:extLst>
                <a:ext uri="{FF2B5EF4-FFF2-40B4-BE49-F238E27FC236}">
                  <a16:creationId xmlns:a16="http://schemas.microsoft.com/office/drawing/2014/main" id="{15D44510-F1BB-CE37-47F6-D73E65730387}"/>
                </a:ext>
              </a:extLst>
            </p:cNvPr>
            <p:cNvGrpSpPr/>
            <p:nvPr/>
          </p:nvGrpSpPr>
          <p:grpSpPr>
            <a:xfrm>
              <a:off x="5798123" y="4622438"/>
              <a:ext cx="1342993" cy="948328"/>
              <a:chOff x="5798123" y="4622438"/>
              <a:chExt cx="1342993" cy="948328"/>
            </a:xfrm>
          </p:grpSpPr>
          <p:pic>
            <p:nvPicPr>
              <p:cNvPr id="48" name="Graphic 47" descr="Statistics with solid fill">
                <a:extLst>
                  <a:ext uri="{FF2B5EF4-FFF2-40B4-BE49-F238E27FC236}">
                    <a16:creationId xmlns:a16="http://schemas.microsoft.com/office/drawing/2014/main" id="{4F008FAD-8597-3399-4209-DCC198D53B3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199619" y="4622438"/>
                <a:ext cx="540000" cy="540000"/>
              </a:xfrm>
              <a:prstGeom prst="rect">
                <a:avLst/>
              </a:prstGeom>
            </p:spPr>
          </p:pic>
          <p:sp>
            <p:nvSpPr>
              <p:cNvPr id="80" name="TextBox 79">
                <a:extLst>
                  <a:ext uri="{FF2B5EF4-FFF2-40B4-BE49-F238E27FC236}">
                    <a16:creationId xmlns:a16="http://schemas.microsoft.com/office/drawing/2014/main" id="{64DF75C2-52B4-747B-980A-03FFAE87D2D3}"/>
                  </a:ext>
                </a:extLst>
              </p:cNvPr>
              <p:cNvSpPr txBox="1"/>
              <p:nvPr/>
            </p:nvSpPr>
            <p:spPr>
              <a:xfrm>
                <a:off x="5798123" y="5293767"/>
                <a:ext cx="1342993" cy="276999"/>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Đối soát</a:t>
                </a:r>
              </a:p>
            </p:txBody>
          </p:sp>
        </p:grpSp>
        <p:pic>
          <p:nvPicPr>
            <p:cNvPr id="98" name="Graphic 97" descr="Arrow Right with solid fill">
              <a:extLst>
                <a:ext uri="{FF2B5EF4-FFF2-40B4-BE49-F238E27FC236}">
                  <a16:creationId xmlns:a16="http://schemas.microsoft.com/office/drawing/2014/main" id="{9CEF9C3C-391F-DBD4-FB34-CAC14E1C5B2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856572" y="3190180"/>
              <a:ext cx="219564" cy="502548"/>
            </a:xfrm>
            <a:prstGeom prst="rect">
              <a:avLst/>
            </a:prstGeom>
          </p:spPr>
        </p:pic>
        <p:pic>
          <p:nvPicPr>
            <p:cNvPr id="100" name="Graphic 99" descr="Arrow Right with solid fill">
              <a:extLst>
                <a:ext uri="{FF2B5EF4-FFF2-40B4-BE49-F238E27FC236}">
                  <a16:creationId xmlns:a16="http://schemas.microsoft.com/office/drawing/2014/main" id="{36BBE248-B13B-B5BF-EEE6-39AC0322286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160183" y="3165272"/>
              <a:ext cx="219564" cy="502548"/>
            </a:xfrm>
            <a:prstGeom prst="rect">
              <a:avLst/>
            </a:prstGeom>
          </p:spPr>
        </p:pic>
        <p:pic>
          <p:nvPicPr>
            <p:cNvPr id="102" name="Graphic 101" descr="Arrow Right with solid fill">
              <a:extLst>
                <a:ext uri="{FF2B5EF4-FFF2-40B4-BE49-F238E27FC236}">
                  <a16:creationId xmlns:a16="http://schemas.microsoft.com/office/drawing/2014/main" id="{1B9D21A3-3544-3EF4-8AC4-1D421479BFF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373939" y="3145384"/>
              <a:ext cx="219564" cy="502548"/>
            </a:xfrm>
            <a:prstGeom prst="rect">
              <a:avLst/>
            </a:prstGeom>
          </p:spPr>
        </p:pic>
        <p:pic>
          <p:nvPicPr>
            <p:cNvPr id="104" name="Graphic 103" descr="Arrow Right with solid fill">
              <a:extLst>
                <a:ext uri="{FF2B5EF4-FFF2-40B4-BE49-F238E27FC236}">
                  <a16:creationId xmlns:a16="http://schemas.microsoft.com/office/drawing/2014/main" id="{DF8EEBB9-D52C-A834-EA83-7B35EB5E301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724910" y="3145384"/>
              <a:ext cx="219564" cy="502548"/>
            </a:xfrm>
            <a:prstGeom prst="rect">
              <a:avLst/>
            </a:prstGeom>
          </p:spPr>
        </p:pic>
        <p:grpSp>
          <p:nvGrpSpPr>
            <p:cNvPr id="135" name="Group 134">
              <a:extLst>
                <a:ext uri="{FF2B5EF4-FFF2-40B4-BE49-F238E27FC236}">
                  <a16:creationId xmlns:a16="http://schemas.microsoft.com/office/drawing/2014/main" id="{235B842F-3794-74BD-6C9B-9428E73A23F9}"/>
                </a:ext>
              </a:extLst>
            </p:cNvPr>
            <p:cNvGrpSpPr/>
            <p:nvPr/>
          </p:nvGrpSpPr>
          <p:grpSpPr>
            <a:xfrm>
              <a:off x="9834692" y="3429000"/>
              <a:ext cx="1344795" cy="1457621"/>
              <a:chOff x="9834692" y="3429000"/>
              <a:chExt cx="1344795" cy="1457621"/>
            </a:xfrm>
          </p:grpSpPr>
          <p:cxnSp>
            <p:nvCxnSpPr>
              <p:cNvPr id="129" name="Straight Connector 128">
                <a:extLst>
                  <a:ext uri="{FF2B5EF4-FFF2-40B4-BE49-F238E27FC236}">
                    <a16:creationId xmlns:a16="http://schemas.microsoft.com/office/drawing/2014/main" id="{BE5D5C06-06DC-A623-9D2D-9A84E5115919}"/>
                  </a:ext>
                </a:extLst>
              </p:cNvPr>
              <p:cNvCxnSpPr/>
              <p:nvPr/>
            </p:nvCxnSpPr>
            <p:spPr>
              <a:xfrm>
                <a:off x="10739821" y="3431581"/>
                <a:ext cx="439666" cy="0"/>
              </a:xfrm>
              <a:prstGeom prst="line">
                <a:avLst/>
              </a:prstGeom>
              <a:ln>
                <a:solidFill>
                  <a:srgbClr val="0066FF"/>
                </a:solidFill>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A43048E1-C93C-7116-DD95-70065AC30B97}"/>
                  </a:ext>
                </a:extLst>
              </p:cNvPr>
              <p:cNvCxnSpPr>
                <a:cxnSpLocks/>
              </p:cNvCxnSpPr>
              <p:nvPr/>
            </p:nvCxnSpPr>
            <p:spPr>
              <a:xfrm>
                <a:off x="11179487" y="3429000"/>
                <a:ext cx="0" cy="1457621"/>
              </a:xfrm>
              <a:prstGeom prst="line">
                <a:avLst/>
              </a:prstGeom>
              <a:ln>
                <a:solidFill>
                  <a:srgbClr val="0066FF"/>
                </a:solidFill>
              </a:ln>
            </p:spPr>
            <p:style>
              <a:lnRef idx="2">
                <a:schemeClr val="accent1"/>
              </a:lnRef>
              <a:fillRef idx="0">
                <a:schemeClr val="accent1"/>
              </a:fillRef>
              <a:effectRef idx="1">
                <a:schemeClr val="accent1"/>
              </a:effectRef>
              <a:fontRef idx="minor">
                <a:schemeClr val="tx1"/>
              </a:fontRef>
            </p:style>
          </p:cxnSp>
          <p:cxnSp>
            <p:nvCxnSpPr>
              <p:cNvPr id="134" name="Straight Arrow Connector 133">
                <a:extLst>
                  <a:ext uri="{FF2B5EF4-FFF2-40B4-BE49-F238E27FC236}">
                    <a16:creationId xmlns:a16="http://schemas.microsoft.com/office/drawing/2014/main" id="{9F9EA559-E3B5-C4C6-67E9-FC0926241DD5}"/>
                  </a:ext>
                </a:extLst>
              </p:cNvPr>
              <p:cNvCxnSpPr/>
              <p:nvPr/>
            </p:nvCxnSpPr>
            <p:spPr>
              <a:xfrm flipH="1">
                <a:off x="9834692" y="4886621"/>
                <a:ext cx="1344795" cy="0"/>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grpSp>
        <p:pic>
          <p:nvPicPr>
            <p:cNvPr id="137" name="Graphic 136" descr="Arrow Right with solid fill">
              <a:extLst>
                <a:ext uri="{FF2B5EF4-FFF2-40B4-BE49-F238E27FC236}">
                  <a16:creationId xmlns:a16="http://schemas.microsoft.com/office/drawing/2014/main" id="{7AEE477C-B2BA-CCBD-6321-4CB992CBDF9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0800000">
              <a:off x="8548401" y="4621207"/>
              <a:ext cx="219564" cy="502548"/>
            </a:xfrm>
            <a:prstGeom prst="rect">
              <a:avLst/>
            </a:prstGeom>
          </p:spPr>
        </p:pic>
        <p:pic>
          <p:nvPicPr>
            <p:cNvPr id="139" name="Graphic 138" descr="Arrow Right with solid fill">
              <a:extLst>
                <a:ext uri="{FF2B5EF4-FFF2-40B4-BE49-F238E27FC236}">
                  <a16:creationId xmlns:a16="http://schemas.microsoft.com/office/drawing/2014/main" id="{B44201B9-948F-CA41-CBB0-F06C1032177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0800000">
              <a:off x="7128169" y="4635347"/>
              <a:ext cx="219564" cy="502548"/>
            </a:xfrm>
            <a:prstGeom prst="rect">
              <a:avLst/>
            </a:prstGeom>
          </p:spPr>
        </p:pic>
      </p:grpSp>
      <p:sp>
        <p:nvSpPr>
          <p:cNvPr id="141" name="TextBox 140">
            <a:extLst>
              <a:ext uri="{FF2B5EF4-FFF2-40B4-BE49-F238E27FC236}">
                <a16:creationId xmlns:a16="http://schemas.microsoft.com/office/drawing/2014/main" id="{116A4B8B-4A75-3C18-8B81-36D59182E7DE}"/>
              </a:ext>
            </a:extLst>
          </p:cNvPr>
          <p:cNvSpPr txBox="1"/>
          <p:nvPr/>
        </p:nvSpPr>
        <p:spPr>
          <a:xfrm>
            <a:off x="4545520" y="5514613"/>
            <a:ext cx="6882683" cy="307777"/>
          </a:xfrm>
          <a:prstGeom prst="rect">
            <a:avLst/>
          </a:prstGeom>
          <a:noFill/>
        </p:spPr>
        <p:txBody>
          <a:bodyPr wrap="square" rtlCol="0">
            <a:spAutoFit/>
          </a:bodyPr>
          <a:lstStyle/>
          <a:p>
            <a:pPr algn="ctr"/>
            <a:r>
              <a:rPr lang="en-US" sz="1400" b="1" dirty="0">
                <a:solidFill>
                  <a:srgbClr val="0066FF"/>
                </a:solidFill>
                <a:latin typeface="Roboto" pitchFamily="2" charset="0"/>
                <a:ea typeface="Roboto" pitchFamily="2" charset="0"/>
              </a:rPr>
              <a:t>BAO PHỦ TOÀN BỘ NIỀM TIN SỐ, KHÔNG CHỈ ROUTING GIAO DỊCH KÝ</a:t>
            </a:r>
            <a:endParaRPr lang="vi-VN" sz="1400" b="1" dirty="0">
              <a:solidFill>
                <a:srgbClr val="0066FF"/>
              </a:solidFill>
              <a:latin typeface="Roboto" pitchFamily="2" charset="0"/>
              <a:ea typeface="Roboto" pitchFamily="2" charset="0"/>
            </a:endParaRPr>
          </a:p>
        </p:txBody>
      </p:sp>
    </p:spTree>
    <p:extLst>
      <p:ext uri="{BB962C8B-B14F-4D97-AF65-F5344CB8AC3E}">
        <p14:creationId xmlns:p14="http://schemas.microsoft.com/office/powerpoint/2010/main" val="1663998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43"/>
                                        </p:tgtEl>
                                      </p:cBhvr>
                                    </p:animEffect>
                                    <p:animScale>
                                      <p:cBhvr>
                                        <p:cTn id="17" dur="250" autoRev="1" fill="hold"/>
                                        <p:tgtEl>
                                          <p:spTgt spid="43"/>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44"/>
                                        </p:tgtEl>
                                      </p:cBhvr>
                                    </p:animEffect>
                                    <p:animScale>
                                      <p:cBhvr>
                                        <p:cTn id="22" dur="250" autoRev="1" fill="hold"/>
                                        <p:tgtEl>
                                          <p:spTgt spid="4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View of skyline and beach at Fortaleza">
            <a:extLst>
              <a:ext uri="{FF2B5EF4-FFF2-40B4-BE49-F238E27FC236}">
                <a16:creationId xmlns:a16="http://schemas.microsoft.com/office/drawing/2014/main" id="{32BFA07E-EFA1-CE1B-2F97-78E69DE6FB89}"/>
              </a:ext>
            </a:extLst>
          </p:cNvPr>
          <p:cNvPicPr>
            <a:picLocks noChangeAspect="1"/>
          </p:cNvPicPr>
          <p:nvPr/>
        </p:nvPicPr>
        <p:blipFill>
          <a:blip r:embed="rId3">
            <a:extLst>
              <a:ext uri="{28A0092B-C50C-407E-A947-70E740481C1C}">
                <a14:useLocalDpi xmlns:a14="http://schemas.microsoft.com/office/drawing/2010/main" val="0"/>
              </a:ext>
            </a:extLst>
          </a:blip>
          <a:srcRect t="23600" b="45867"/>
          <a:stretch>
            <a:fillRect/>
          </a:stretch>
        </p:blipFill>
        <p:spPr>
          <a:xfrm>
            <a:off x="0" y="0"/>
            <a:ext cx="12192000" cy="2093976"/>
          </a:xfrm>
          <a:prstGeom prst="rect">
            <a:avLst/>
          </a:prstGeom>
        </p:spPr>
      </p:pic>
      <p:sp>
        <p:nvSpPr>
          <p:cNvPr id="5" name="Rectangle 4">
            <a:extLst>
              <a:ext uri="{FF2B5EF4-FFF2-40B4-BE49-F238E27FC236}">
                <a16:creationId xmlns:a16="http://schemas.microsoft.com/office/drawing/2014/main" id="{43846C65-BEDA-8CD7-EF12-D1D616B46B29}"/>
              </a:ext>
            </a:extLst>
          </p:cNvPr>
          <p:cNvSpPr/>
          <p:nvPr/>
        </p:nvSpPr>
        <p:spPr>
          <a:xfrm>
            <a:off x="-40426" y="9723"/>
            <a:ext cx="12192000" cy="2093976"/>
          </a:xfrm>
          <a:prstGeom prst="rect">
            <a:avLst/>
          </a:prstGeom>
          <a:gradFill flip="none" rotWithShape="1">
            <a:gsLst>
              <a:gs pos="38000">
                <a:srgbClr val="0066FF">
                  <a:alpha val="70000"/>
                </a:srgbClr>
              </a:gs>
              <a:gs pos="100000">
                <a:srgbClr val="0070C0">
                  <a:alpha val="73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TextBox 6">
            <a:extLst>
              <a:ext uri="{FF2B5EF4-FFF2-40B4-BE49-F238E27FC236}">
                <a16:creationId xmlns:a16="http://schemas.microsoft.com/office/drawing/2014/main" id="{14A73D36-A15E-081A-08E8-B74FCA504DA2}"/>
              </a:ext>
            </a:extLst>
          </p:cNvPr>
          <p:cNvSpPr txBox="1"/>
          <p:nvPr/>
        </p:nvSpPr>
        <p:spPr>
          <a:xfrm>
            <a:off x="394563" y="508379"/>
            <a:ext cx="10156058" cy="1077218"/>
          </a:xfrm>
          <a:prstGeom prst="rect">
            <a:avLst/>
          </a:prstGeom>
          <a:noFill/>
        </p:spPr>
        <p:txBody>
          <a:bodyPr wrap="square" rtlCol="0">
            <a:spAutoFit/>
          </a:bodyPr>
          <a:lstStyle/>
          <a:p>
            <a:r>
              <a:rPr lang="en-US" sz="3200" b="1" dirty="0">
                <a:solidFill>
                  <a:schemeClr val="bg1"/>
                </a:solidFill>
                <a:latin typeface="+mj-lt"/>
              </a:rPr>
              <a:t>PHÂN PHỐI ĐA CA/ CA TRUNG GIAN &amp; </a:t>
            </a:r>
          </a:p>
          <a:p>
            <a:r>
              <a:rPr lang="en-US" sz="3200" b="1" dirty="0">
                <a:solidFill>
                  <a:schemeClr val="bg1"/>
                </a:solidFill>
                <a:latin typeface="+mj-lt"/>
              </a:rPr>
              <a:t>3 NĂNG LỰC KHÁC BIỆT TÀI CHÍNH</a:t>
            </a:r>
            <a:endParaRPr lang="vi-VN" sz="3200" b="1" dirty="0">
              <a:solidFill>
                <a:schemeClr val="bg1"/>
              </a:solidFill>
              <a:latin typeface="+mj-lt"/>
            </a:endParaRPr>
          </a:p>
        </p:txBody>
      </p:sp>
      <p:sp>
        <p:nvSpPr>
          <p:cNvPr id="13" name="Rectangle: Rounded Corners 12">
            <a:extLst>
              <a:ext uri="{FF2B5EF4-FFF2-40B4-BE49-F238E27FC236}">
                <a16:creationId xmlns:a16="http://schemas.microsoft.com/office/drawing/2014/main" id="{6F925B80-C714-88D9-1341-4FE4428A1B5F}"/>
              </a:ext>
            </a:extLst>
          </p:cNvPr>
          <p:cNvSpPr/>
          <p:nvPr/>
        </p:nvSpPr>
        <p:spPr>
          <a:xfrm>
            <a:off x="547088" y="1692005"/>
            <a:ext cx="1773382" cy="14778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4" name="Picture 23">
            <a:extLst>
              <a:ext uri="{FF2B5EF4-FFF2-40B4-BE49-F238E27FC236}">
                <a16:creationId xmlns:a16="http://schemas.microsoft.com/office/drawing/2014/main" id="{DBFDFA31-3966-C82F-B93B-56416003627C}"/>
              </a:ext>
            </a:extLst>
          </p:cNvPr>
          <p:cNvPicPr>
            <a:picLocks noChangeAspect="1"/>
          </p:cNvPicPr>
          <p:nvPr/>
        </p:nvPicPr>
        <p:blipFill>
          <a:blip r:embed="rId4">
            <a:extLst>
              <a:ext uri="{28A0092B-C50C-407E-A947-70E740481C1C}">
                <a14:useLocalDpi xmlns:a14="http://schemas.microsoft.com/office/drawing/2010/main" val="0"/>
              </a:ext>
            </a:extLst>
          </a:blip>
          <a:srcRect r="67600"/>
          <a:stretch>
            <a:fillRect/>
          </a:stretch>
        </p:blipFill>
        <p:spPr>
          <a:xfrm>
            <a:off x="5749492" y="3453207"/>
            <a:ext cx="1161021" cy="1415442"/>
          </a:xfrm>
          <a:prstGeom prst="rect">
            <a:avLst/>
          </a:prstGeom>
        </p:spPr>
      </p:pic>
      <p:grpSp>
        <p:nvGrpSpPr>
          <p:cNvPr id="8" name="Group 7">
            <a:extLst>
              <a:ext uri="{FF2B5EF4-FFF2-40B4-BE49-F238E27FC236}">
                <a16:creationId xmlns:a16="http://schemas.microsoft.com/office/drawing/2014/main" id="{3740F3C4-4665-6A0A-709A-4B9A088CFF52}"/>
              </a:ext>
            </a:extLst>
          </p:cNvPr>
          <p:cNvGrpSpPr/>
          <p:nvPr/>
        </p:nvGrpSpPr>
        <p:grpSpPr>
          <a:xfrm>
            <a:off x="297873" y="2550529"/>
            <a:ext cx="5320145" cy="3796145"/>
            <a:chOff x="297873" y="2550529"/>
            <a:chExt cx="5320145" cy="3796145"/>
          </a:xfrm>
        </p:grpSpPr>
        <p:sp>
          <p:nvSpPr>
            <p:cNvPr id="14" name="Rectangle: Rounded Corners 13">
              <a:extLst>
                <a:ext uri="{FF2B5EF4-FFF2-40B4-BE49-F238E27FC236}">
                  <a16:creationId xmlns:a16="http://schemas.microsoft.com/office/drawing/2014/main" id="{D4137EED-3CB5-BC6D-02DB-204C7445A772}"/>
                </a:ext>
              </a:extLst>
            </p:cNvPr>
            <p:cNvSpPr/>
            <p:nvPr/>
          </p:nvSpPr>
          <p:spPr>
            <a:xfrm>
              <a:off x="297873" y="2550529"/>
              <a:ext cx="5320145" cy="3796145"/>
            </a:xfrm>
            <a:prstGeom prst="roundRect">
              <a:avLst>
                <a:gd name="adj" fmla="val 4613"/>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29" name="Group 28">
              <a:extLst>
                <a:ext uri="{FF2B5EF4-FFF2-40B4-BE49-F238E27FC236}">
                  <a16:creationId xmlns:a16="http://schemas.microsoft.com/office/drawing/2014/main" id="{54CFF9FF-EBDE-FACA-41F0-629AA12B8455}"/>
                </a:ext>
              </a:extLst>
            </p:cNvPr>
            <p:cNvGrpSpPr/>
            <p:nvPr/>
          </p:nvGrpSpPr>
          <p:grpSpPr>
            <a:xfrm>
              <a:off x="1632878" y="3160071"/>
              <a:ext cx="1684555" cy="2203880"/>
              <a:chOff x="2055830" y="3015236"/>
              <a:chExt cx="1684555" cy="2203880"/>
            </a:xfrm>
          </p:grpSpPr>
          <p:pic>
            <p:nvPicPr>
              <p:cNvPr id="20" name="Picture 19">
                <a:extLst>
                  <a:ext uri="{FF2B5EF4-FFF2-40B4-BE49-F238E27FC236}">
                    <a16:creationId xmlns:a16="http://schemas.microsoft.com/office/drawing/2014/main" id="{DAC30009-4CE7-D287-942C-6A60F9A8B336}"/>
                  </a:ext>
                </a:extLst>
              </p:cNvPr>
              <p:cNvPicPr>
                <a:picLocks noChangeAspect="1"/>
              </p:cNvPicPr>
              <p:nvPr/>
            </p:nvPicPr>
            <p:blipFill>
              <a:blip r:embed="rId5"/>
              <a:srcRect/>
              <a:stretch>
                <a:fillRect/>
              </a:stretch>
            </p:blipFill>
            <p:spPr>
              <a:xfrm>
                <a:off x="2055830" y="3512249"/>
                <a:ext cx="1684555" cy="1706867"/>
              </a:xfrm>
              <a:prstGeom prst="rect">
                <a:avLst/>
              </a:prstGeom>
            </p:spPr>
          </p:pic>
          <p:pic>
            <p:nvPicPr>
              <p:cNvPr id="22" name="Picture 21">
                <a:extLst>
                  <a:ext uri="{FF2B5EF4-FFF2-40B4-BE49-F238E27FC236}">
                    <a16:creationId xmlns:a16="http://schemas.microsoft.com/office/drawing/2014/main" id="{5B82FCB9-1609-CBE7-8A54-4950916D9490}"/>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071406" y="3015236"/>
                <a:ext cx="1653402" cy="827527"/>
              </a:xfrm>
              <a:prstGeom prst="rect">
                <a:avLst/>
              </a:prstGeom>
            </p:spPr>
          </p:pic>
        </p:grpSp>
        <p:grpSp>
          <p:nvGrpSpPr>
            <p:cNvPr id="77" name="Group 76">
              <a:extLst>
                <a:ext uri="{FF2B5EF4-FFF2-40B4-BE49-F238E27FC236}">
                  <a16:creationId xmlns:a16="http://schemas.microsoft.com/office/drawing/2014/main" id="{A02F6D5D-3433-9669-9F17-2B182448618D}"/>
                </a:ext>
              </a:extLst>
            </p:cNvPr>
            <p:cNvGrpSpPr/>
            <p:nvPr/>
          </p:nvGrpSpPr>
          <p:grpSpPr>
            <a:xfrm>
              <a:off x="394563" y="3719891"/>
              <a:ext cx="1329784" cy="1390364"/>
              <a:chOff x="334507" y="3649495"/>
              <a:chExt cx="1329784" cy="1390364"/>
            </a:xfrm>
          </p:grpSpPr>
          <p:sp>
            <p:nvSpPr>
              <p:cNvPr id="28" name="TextBox 27">
                <a:extLst>
                  <a:ext uri="{FF2B5EF4-FFF2-40B4-BE49-F238E27FC236}">
                    <a16:creationId xmlns:a16="http://schemas.microsoft.com/office/drawing/2014/main" id="{773FF8CE-2A3F-2D2F-7398-56F1E035A71D}"/>
                  </a:ext>
                </a:extLst>
              </p:cNvPr>
              <p:cNvSpPr txBox="1"/>
              <p:nvPr/>
            </p:nvSpPr>
            <p:spPr>
              <a:xfrm>
                <a:off x="334507" y="3649495"/>
                <a:ext cx="1139369" cy="276999"/>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Business App </a:t>
                </a:r>
                <a:endParaRPr lang="vi-VN" sz="1200" dirty="0">
                  <a:solidFill>
                    <a:schemeClr val="bg2">
                      <a:lumMod val="25000"/>
                    </a:schemeClr>
                  </a:solidFill>
                  <a:latin typeface="Roboto" pitchFamily="2" charset="0"/>
                  <a:ea typeface="Roboto" pitchFamily="2" charset="0"/>
                </a:endParaRPr>
              </a:p>
            </p:txBody>
          </p:sp>
          <p:sp>
            <p:nvSpPr>
              <p:cNvPr id="31" name="TextBox 30">
                <a:extLst>
                  <a:ext uri="{FF2B5EF4-FFF2-40B4-BE49-F238E27FC236}">
                    <a16:creationId xmlns:a16="http://schemas.microsoft.com/office/drawing/2014/main" id="{744850D1-D5B3-9424-FA4D-6ACF2E20C3FC}"/>
                  </a:ext>
                </a:extLst>
              </p:cNvPr>
              <p:cNvSpPr txBox="1"/>
              <p:nvPr/>
            </p:nvSpPr>
            <p:spPr>
              <a:xfrm>
                <a:off x="350083" y="4020617"/>
                <a:ext cx="1139369" cy="276999"/>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Core Banking</a:t>
                </a:r>
                <a:endParaRPr lang="vi-VN" sz="1200" dirty="0">
                  <a:solidFill>
                    <a:schemeClr val="bg2">
                      <a:lumMod val="25000"/>
                    </a:schemeClr>
                  </a:solidFill>
                  <a:latin typeface="Roboto" pitchFamily="2" charset="0"/>
                  <a:ea typeface="Roboto" pitchFamily="2" charset="0"/>
                </a:endParaRPr>
              </a:p>
            </p:txBody>
          </p:sp>
          <p:sp>
            <p:nvSpPr>
              <p:cNvPr id="33" name="TextBox 32">
                <a:extLst>
                  <a:ext uri="{FF2B5EF4-FFF2-40B4-BE49-F238E27FC236}">
                    <a16:creationId xmlns:a16="http://schemas.microsoft.com/office/drawing/2014/main" id="{3D308A35-99CB-A282-6FA1-927CB486A790}"/>
                  </a:ext>
                </a:extLst>
              </p:cNvPr>
              <p:cNvSpPr txBox="1"/>
              <p:nvPr/>
            </p:nvSpPr>
            <p:spPr>
              <a:xfrm>
                <a:off x="334507" y="4391739"/>
                <a:ext cx="1154945" cy="276999"/>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Mobile app</a:t>
                </a:r>
              </a:p>
            </p:txBody>
          </p:sp>
          <p:sp>
            <p:nvSpPr>
              <p:cNvPr id="35" name="TextBox 34">
                <a:extLst>
                  <a:ext uri="{FF2B5EF4-FFF2-40B4-BE49-F238E27FC236}">
                    <a16:creationId xmlns:a16="http://schemas.microsoft.com/office/drawing/2014/main" id="{44AA8A64-CDED-6D0B-29D2-088BFBDDA8DF}"/>
                  </a:ext>
                </a:extLst>
              </p:cNvPr>
              <p:cNvSpPr txBox="1"/>
              <p:nvPr/>
            </p:nvSpPr>
            <p:spPr>
              <a:xfrm>
                <a:off x="350083" y="4762860"/>
                <a:ext cx="1139369" cy="276999"/>
              </a:xfrm>
              <a:prstGeom prst="rect">
                <a:avLst/>
              </a:prstGeom>
              <a:noFill/>
            </p:spPr>
            <p:txBody>
              <a:bodyPr wrap="square" rtlCol="0">
                <a:spAutoFit/>
              </a:bodyPr>
              <a:lstStyle/>
              <a:p>
                <a:pPr algn="ctr"/>
                <a:r>
                  <a:rPr lang="vi-VN" sz="1200" dirty="0">
                    <a:solidFill>
                      <a:schemeClr val="bg2">
                        <a:lumMod val="25000"/>
                      </a:schemeClr>
                    </a:solidFill>
                    <a:latin typeface="Roboto" pitchFamily="2" charset="0"/>
                    <a:ea typeface="Roboto" pitchFamily="2" charset="0"/>
                  </a:rPr>
                  <a:t>LOS - BPM</a:t>
                </a:r>
              </a:p>
            </p:txBody>
          </p:sp>
          <p:sp>
            <p:nvSpPr>
              <p:cNvPr id="42" name="Right Brace 41">
                <a:extLst>
                  <a:ext uri="{FF2B5EF4-FFF2-40B4-BE49-F238E27FC236}">
                    <a16:creationId xmlns:a16="http://schemas.microsoft.com/office/drawing/2014/main" id="{F42F97AE-C1E9-DA32-101D-1B503F84A874}"/>
                  </a:ext>
                </a:extLst>
              </p:cNvPr>
              <p:cNvSpPr/>
              <p:nvPr/>
            </p:nvSpPr>
            <p:spPr>
              <a:xfrm>
                <a:off x="1408071" y="3787994"/>
                <a:ext cx="256220" cy="1176551"/>
              </a:xfrm>
              <a:prstGeom prst="rightBrace">
                <a:avLst/>
              </a:prstGeom>
              <a:ln>
                <a:solidFill>
                  <a:srgbClr val="0066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vi-VN"/>
              </a:p>
            </p:txBody>
          </p:sp>
        </p:grpSp>
        <p:sp>
          <p:nvSpPr>
            <p:cNvPr id="56" name="TextBox 55">
              <a:extLst>
                <a:ext uri="{FF2B5EF4-FFF2-40B4-BE49-F238E27FC236}">
                  <a16:creationId xmlns:a16="http://schemas.microsoft.com/office/drawing/2014/main" id="{D8CF916B-64A3-2DC7-2917-58CC3CCA6130}"/>
                </a:ext>
              </a:extLst>
            </p:cNvPr>
            <p:cNvSpPr txBox="1"/>
            <p:nvPr/>
          </p:nvSpPr>
          <p:spPr>
            <a:xfrm>
              <a:off x="4441108" y="3932254"/>
              <a:ext cx="1139369" cy="276999"/>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RS HUB</a:t>
              </a:r>
              <a:endParaRPr lang="vi-VN" sz="1200" dirty="0">
                <a:solidFill>
                  <a:schemeClr val="bg2">
                    <a:lumMod val="25000"/>
                  </a:schemeClr>
                </a:solidFill>
                <a:latin typeface="Roboto" pitchFamily="2" charset="0"/>
                <a:ea typeface="Roboto" pitchFamily="2" charset="0"/>
              </a:endParaRPr>
            </a:p>
          </p:txBody>
        </p:sp>
        <p:sp>
          <p:nvSpPr>
            <p:cNvPr id="58" name="TextBox 57">
              <a:extLst>
                <a:ext uri="{FF2B5EF4-FFF2-40B4-BE49-F238E27FC236}">
                  <a16:creationId xmlns:a16="http://schemas.microsoft.com/office/drawing/2014/main" id="{008065F1-0EC6-A65B-589E-53ADACFD1228}"/>
                </a:ext>
              </a:extLst>
            </p:cNvPr>
            <p:cNvSpPr txBox="1"/>
            <p:nvPr/>
          </p:nvSpPr>
          <p:spPr>
            <a:xfrm>
              <a:off x="4441107" y="4333921"/>
              <a:ext cx="1139369" cy="276999"/>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RSS/</a:t>
              </a:r>
              <a:r>
                <a:rPr lang="en-US" sz="1200" dirty="0" err="1">
                  <a:solidFill>
                    <a:schemeClr val="bg2">
                      <a:lumMod val="25000"/>
                    </a:schemeClr>
                  </a:solidFill>
                  <a:latin typeface="Roboto" pitchFamily="2" charset="0"/>
                  <a:ea typeface="Roboto" pitchFamily="2" charset="0"/>
                </a:rPr>
                <a:t>HSM</a:t>
              </a:r>
              <a:endParaRPr lang="vi-VN" sz="1200" dirty="0">
                <a:solidFill>
                  <a:schemeClr val="bg2">
                    <a:lumMod val="25000"/>
                  </a:schemeClr>
                </a:solidFill>
                <a:latin typeface="Roboto" pitchFamily="2" charset="0"/>
                <a:ea typeface="Roboto" pitchFamily="2" charset="0"/>
              </a:endParaRPr>
            </a:p>
          </p:txBody>
        </p:sp>
        <p:sp>
          <p:nvSpPr>
            <p:cNvPr id="60" name="TextBox 59">
              <a:extLst>
                <a:ext uri="{FF2B5EF4-FFF2-40B4-BE49-F238E27FC236}">
                  <a16:creationId xmlns:a16="http://schemas.microsoft.com/office/drawing/2014/main" id="{4279B106-1C1D-80E8-5F9F-17E8DD4AE727}"/>
                </a:ext>
              </a:extLst>
            </p:cNvPr>
            <p:cNvSpPr txBox="1"/>
            <p:nvPr/>
          </p:nvSpPr>
          <p:spPr>
            <a:xfrm>
              <a:off x="4441106" y="4740844"/>
              <a:ext cx="1139369" cy="276999"/>
            </a:xfrm>
            <a:prstGeom prst="rect">
              <a:avLst/>
            </a:prstGeom>
            <a:noFill/>
          </p:spPr>
          <p:txBody>
            <a:bodyPr wrap="square" rtlCol="0">
              <a:spAutoFit/>
            </a:bodyPr>
            <a:lstStyle/>
            <a:p>
              <a:pPr algn="ctr"/>
              <a:r>
                <a:rPr lang="en-US" sz="1200" dirty="0" err="1">
                  <a:solidFill>
                    <a:schemeClr val="bg2">
                      <a:lumMod val="25000"/>
                    </a:schemeClr>
                  </a:solidFill>
                  <a:latin typeface="Roboto" pitchFamily="2" charset="0"/>
                  <a:ea typeface="Roboto" pitchFamily="2" charset="0"/>
                </a:rPr>
                <a:t>eSeal</a:t>
              </a:r>
              <a:endParaRPr lang="vi-VN" sz="1200" dirty="0">
                <a:solidFill>
                  <a:schemeClr val="bg2">
                    <a:lumMod val="25000"/>
                  </a:schemeClr>
                </a:solidFill>
                <a:latin typeface="Roboto" pitchFamily="2" charset="0"/>
                <a:ea typeface="Roboto" pitchFamily="2" charset="0"/>
              </a:endParaRPr>
            </a:p>
          </p:txBody>
        </p:sp>
        <p:grpSp>
          <p:nvGrpSpPr>
            <p:cNvPr id="69" name="Group 68">
              <a:extLst>
                <a:ext uri="{FF2B5EF4-FFF2-40B4-BE49-F238E27FC236}">
                  <a16:creationId xmlns:a16="http://schemas.microsoft.com/office/drawing/2014/main" id="{900C1FD9-3CAD-CDC9-8D86-AE09CF818DD5}"/>
                </a:ext>
              </a:extLst>
            </p:cNvPr>
            <p:cNvGrpSpPr/>
            <p:nvPr/>
          </p:nvGrpSpPr>
          <p:grpSpPr>
            <a:xfrm>
              <a:off x="3180973" y="3752390"/>
              <a:ext cx="979461" cy="1409172"/>
              <a:chOff x="3189583" y="3632996"/>
              <a:chExt cx="979461" cy="1409172"/>
            </a:xfrm>
          </p:grpSpPr>
          <p:grpSp>
            <p:nvGrpSpPr>
              <p:cNvPr id="51" name="Group 50">
                <a:extLst>
                  <a:ext uri="{FF2B5EF4-FFF2-40B4-BE49-F238E27FC236}">
                    <a16:creationId xmlns:a16="http://schemas.microsoft.com/office/drawing/2014/main" id="{6D5FCA5C-E3C2-4555-E974-2B6EE392C62C}"/>
                  </a:ext>
                </a:extLst>
              </p:cNvPr>
              <p:cNvGrpSpPr/>
              <p:nvPr/>
            </p:nvGrpSpPr>
            <p:grpSpPr>
              <a:xfrm>
                <a:off x="3189583" y="3632996"/>
                <a:ext cx="979461" cy="276999"/>
                <a:chOff x="3158430" y="3492187"/>
                <a:chExt cx="979461" cy="276999"/>
              </a:xfrm>
            </p:grpSpPr>
            <p:cxnSp>
              <p:nvCxnSpPr>
                <p:cNvPr id="37" name="Straight Arrow Connector 36">
                  <a:extLst>
                    <a:ext uri="{FF2B5EF4-FFF2-40B4-BE49-F238E27FC236}">
                      <a16:creationId xmlns:a16="http://schemas.microsoft.com/office/drawing/2014/main" id="{A4F62E50-8832-FD7A-BE55-21FDA17386C8}"/>
                    </a:ext>
                  </a:extLst>
                </p:cNvPr>
                <p:cNvCxnSpPr>
                  <a:cxnSpLocks/>
                </p:cNvCxnSpPr>
                <p:nvPr/>
              </p:nvCxnSpPr>
              <p:spPr>
                <a:xfrm>
                  <a:off x="3158430" y="3630686"/>
                  <a:ext cx="256221" cy="0"/>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CEE725A1-3039-46C0-851B-AC566A8579B7}"/>
                    </a:ext>
                  </a:extLst>
                </p:cNvPr>
                <p:cNvSpPr txBox="1"/>
                <p:nvPr/>
              </p:nvSpPr>
              <p:spPr>
                <a:xfrm>
                  <a:off x="3426364" y="3492187"/>
                  <a:ext cx="711527" cy="276999"/>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CA A</a:t>
                  </a:r>
                  <a:endParaRPr lang="vi-VN" sz="1200" dirty="0">
                    <a:solidFill>
                      <a:schemeClr val="bg2">
                        <a:lumMod val="25000"/>
                      </a:schemeClr>
                    </a:solidFill>
                    <a:latin typeface="Roboto" pitchFamily="2" charset="0"/>
                    <a:ea typeface="Roboto" pitchFamily="2" charset="0"/>
                  </a:endParaRPr>
                </a:p>
              </p:txBody>
            </p:sp>
          </p:grpSp>
          <p:grpSp>
            <p:nvGrpSpPr>
              <p:cNvPr id="52" name="Group 51">
                <a:extLst>
                  <a:ext uri="{FF2B5EF4-FFF2-40B4-BE49-F238E27FC236}">
                    <a16:creationId xmlns:a16="http://schemas.microsoft.com/office/drawing/2014/main" id="{B1112BDA-F990-57CC-40B4-F492F162451F}"/>
                  </a:ext>
                </a:extLst>
              </p:cNvPr>
              <p:cNvGrpSpPr/>
              <p:nvPr/>
            </p:nvGrpSpPr>
            <p:grpSpPr>
              <a:xfrm>
                <a:off x="3189583" y="4010387"/>
                <a:ext cx="963884" cy="276999"/>
                <a:chOff x="3174007" y="3869578"/>
                <a:chExt cx="963884" cy="276999"/>
              </a:xfrm>
            </p:grpSpPr>
            <p:cxnSp>
              <p:nvCxnSpPr>
                <p:cNvPr id="38" name="Straight Arrow Connector 37">
                  <a:extLst>
                    <a:ext uri="{FF2B5EF4-FFF2-40B4-BE49-F238E27FC236}">
                      <a16:creationId xmlns:a16="http://schemas.microsoft.com/office/drawing/2014/main" id="{CEE22534-C85B-C68B-5F82-7BF2B6E41E47}"/>
                    </a:ext>
                  </a:extLst>
                </p:cNvPr>
                <p:cNvCxnSpPr>
                  <a:cxnSpLocks/>
                </p:cNvCxnSpPr>
                <p:nvPr/>
              </p:nvCxnSpPr>
              <p:spPr>
                <a:xfrm>
                  <a:off x="3174007" y="4008077"/>
                  <a:ext cx="256221" cy="0"/>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1021A882-A979-E17F-2FB6-EC32874359CF}"/>
                    </a:ext>
                  </a:extLst>
                </p:cNvPr>
                <p:cNvSpPr txBox="1"/>
                <p:nvPr/>
              </p:nvSpPr>
              <p:spPr>
                <a:xfrm>
                  <a:off x="3426364" y="3869578"/>
                  <a:ext cx="711527" cy="276999"/>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CA B</a:t>
                  </a:r>
                  <a:endParaRPr lang="vi-VN" sz="1200" dirty="0">
                    <a:solidFill>
                      <a:schemeClr val="bg2">
                        <a:lumMod val="25000"/>
                      </a:schemeClr>
                    </a:solidFill>
                    <a:latin typeface="Roboto" pitchFamily="2" charset="0"/>
                    <a:ea typeface="Roboto" pitchFamily="2" charset="0"/>
                  </a:endParaRPr>
                </a:p>
              </p:txBody>
            </p:sp>
          </p:grpSp>
          <p:grpSp>
            <p:nvGrpSpPr>
              <p:cNvPr id="53" name="Group 52">
                <a:extLst>
                  <a:ext uri="{FF2B5EF4-FFF2-40B4-BE49-F238E27FC236}">
                    <a16:creationId xmlns:a16="http://schemas.microsoft.com/office/drawing/2014/main" id="{0F06F64C-FB30-FC70-3892-4E31E1411A0C}"/>
                  </a:ext>
                </a:extLst>
              </p:cNvPr>
              <p:cNvGrpSpPr/>
              <p:nvPr/>
            </p:nvGrpSpPr>
            <p:grpSpPr>
              <a:xfrm>
                <a:off x="3189583" y="4387778"/>
                <a:ext cx="948308" cy="276999"/>
                <a:chOff x="3189583" y="4246969"/>
                <a:chExt cx="948308" cy="276999"/>
              </a:xfrm>
            </p:grpSpPr>
            <p:cxnSp>
              <p:nvCxnSpPr>
                <p:cNvPr id="39" name="Straight Arrow Connector 38">
                  <a:extLst>
                    <a:ext uri="{FF2B5EF4-FFF2-40B4-BE49-F238E27FC236}">
                      <a16:creationId xmlns:a16="http://schemas.microsoft.com/office/drawing/2014/main" id="{87DF5F1B-2B74-6B0E-120C-0E57E41D70EA}"/>
                    </a:ext>
                  </a:extLst>
                </p:cNvPr>
                <p:cNvCxnSpPr>
                  <a:cxnSpLocks/>
                </p:cNvCxnSpPr>
                <p:nvPr/>
              </p:nvCxnSpPr>
              <p:spPr>
                <a:xfrm>
                  <a:off x="3189583" y="4385468"/>
                  <a:ext cx="256221" cy="0"/>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EA180179-A08E-D5A9-C060-B5430A34458C}"/>
                    </a:ext>
                  </a:extLst>
                </p:cNvPr>
                <p:cNvSpPr txBox="1"/>
                <p:nvPr/>
              </p:nvSpPr>
              <p:spPr>
                <a:xfrm>
                  <a:off x="3426364" y="4246969"/>
                  <a:ext cx="711527" cy="276999"/>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CA C</a:t>
                  </a:r>
                  <a:endParaRPr lang="vi-VN" sz="1200" dirty="0">
                    <a:solidFill>
                      <a:schemeClr val="bg2">
                        <a:lumMod val="25000"/>
                      </a:schemeClr>
                    </a:solidFill>
                    <a:latin typeface="Roboto" pitchFamily="2" charset="0"/>
                    <a:ea typeface="Roboto" pitchFamily="2" charset="0"/>
                  </a:endParaRPr>
                </a:p>
              </p:txBody>
            </p:sp>
          </p:grpSp>
          <p:grpSp>
            <p:nvGrpSpPr>
              <p:cNvPr id="54" name="Group 53">
                <a:extLst>
                  <a:ext uri="{FF2B5EF4-FFF2-40B4-BE49-F238E27FC236}">
                    <a16:creationId xmlns:a16="http://schemas.microsoft.com/office/drawing/2014/main" id="{6472FFC2-C5A8-36F1-76D2-FF7D763F4C1C}"/>
                  </a:ext>
                </a:extLst>
              </p:cNvPr>
              <p:cNvGrpSpPr/>
              <p:nvPr/>
            </p:nvGrpSpPr>
            <p:grpSpPr>
              <a:xfrm>
                <a:off x="3189583" y="4765169"/>
                <a:ext cx="948308" cy="276999"/>
                <a:chOff x="3189583" y="4624360"/>
                <a:chExt cx="948308" cy="276999"/>
              </a:xfrm>
            </p:grpSpPr>
            <p:cxnSp>
              <p:nvCxnSpPr>
                <p:cNvPr id="40" name="Straight Arrow Connector 39">
                  <a:extLst>
                    <a:ext uri="{FF2B5EF4-FFF2-40B4-BE49-F238E27FC236}">
                      <a16:creationId xmlns:a16="http://schemas.microsoft.com/office/drawing/2014/main" id="{616A59A3-DEF2-FD2C-6305-562F499797EA}"/>
                    </a:ext>
                  </a:extLst>
                </p:cNvPr>
                <p:cNvCxnSpPr>
                  <a:cxnSpLocks/>
                </p:cNvCxnSpPr>
                <p:nvPr/>
              </p:nvCxnSpPr>
              <p:spPr>
                <a:xfrm>
                  <a:off x="3189583" y="4762859"/>
                  <a:ext cx="256221" cy="0"/>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AA1B3021-EB13-916A-E226-39BDB8C09916}"/>
                    </a:ext>
                  </a:extLst>
                </p:cNvPr>
                <p:cNvSpPr txBox="1"/>
                <p:nvPr/>
              </p:nvSpPr>
              <p:spPr>
                <a:xfrm>
                  <a:off x="3426364" y="4624360"/>
                  <a:ext cx="711527" cy="276999"/>
                </a:xfrm>
                <a:prstGeom prst="rect">
                  <a:avLst/>
                </a:prstGeom>
                <a:noFill/>
              </p:spPr>
              <p:txBody>
                <a:bodyPr wrap="square" rtlCol="0">
                  <a:spAutoFit/>
                </a:bodyPr>
                <a:lstStyle/>
                <a:p>
                  <a:pPr algn="ctr"/>
                  <a:r>
                    <a:rPr lang="en-US" sz="1200" dirty="0">
                      <a:solidFill>
                        <a:schemeClr val="bg2">
                          <a:lumMod val="25000"/>
                        </a:schemeClr>
                      </a:solidFill>
                      <a:latin typeface="Roboto" pitchFamily="2" charset="0"/>
                      <a:ea typeface="Roboto" pitchFamily="2" charset="0"/>
                    </a:rPr>
                    <a:t>CA n</a:t>
                  </a:r>
                  <a:endParaRPr lang="vi-VN" sz="1200" dirty="0">
                    <a:solidFill>
                      <a:schemeClr val="bg2">
                        <a:lumMod val="25000"/>
                      </a:schemeClr>
                    </a:solidFill>
                    <a:latin typeface="Roboto" pitchFamily="2" charset="0"/>
                    <a:ea typeface="Roboto" pitchFamily="2" charset="0"/>
                  </a:endParaRPr>
                </a:p>
              </p:txBody>
            </p:sp>
          </p:grpSp>
          <p:cxnSp>
            <p:nvCxnSpPr>
              <p:cNvPr id="61" name="Straight Connector 60">
                <a:extLst>
                  <a:ext uri="{FF2B5EF4-FFF2-40B4-BE49-F238E27FC236}">
                    <a16:creationId xmlns:a16="http://schemas.microsoft.com/office/drawing/2014/main" id="{D0BA0F11-E127-BBEC-5669-8314C0933635}"/>
                  </a:ext>
                </a:extLst>
              </p:cNvPr>
              <p:cNvCxnSpPr>
                <a:cxnSpLocks/>
              </p:cNvCxnSpPr>
              <p:nvPr/>
            </p:nvCxnSpPr>
            <p:spPr>
              <a:xfrm>
                <a:off x="3189583" y="3771495"/>
                <a:ext cx="0" cy="1132173"/>
              </a:xfrm>
              <a:prstGeom prst="line">
                <a:avLst/>
              </a:prstGeom>
              <a:ln>
                <a:solidFill>
                  <a:srgbClr val="0066FF"/>
                </a:solidFill>
              </a:ln>
            </p:spPr>
            <p:style>
              <a:lnRef idx="2">
                <a:schemeClr val="accent1"/>
              </a:lnRef>
              <a:fillRef idx="0">
                <a:schemeClr val="accent1"/>
              </a:fillRef>
              <a:effectRef idx="1">
                <a:schemeClr val="accent1"/>
              </a:effectRef>
              <a:fontRef idx="minor">
                <a:schemeClr val="tx1"/>
              </a:fontRef>
            </p:style>
          </p:cxnSp>
        </p:grpSp>
        <p:grpSp>
          <p:nvGrpSpPr>
            <p:cNvPr id="68" name="Group 67">
              <a:extLst>
                <a:ext uri="{FF2B5EF4-FFF2-40B4-BE49-F238E27FC236}">
                  <a16:creationId xmlns:a16="http://schemas.microsoft.com/office/drawing/2014/main" id="{ED240135-FEC2-A0A7-B681-1622643FD68A}"/>
                </a:ext>
              </a:extLst>
            </p:cNvPr>
            <p:cNvGrpSpPr/>
            <p:nvPr/>
          </p:nvGrpSpPr>
          <p:grpSpPr>
            <a:xfrm>
              <a:off x="4214025" y="4102313"/>
              <a:ext cx="271798" cy="805123"/>
              <a:chOff x="4153467" y="3985216"/>
              <a:chExt cx="271798" cy="805123"/>
            </a:xfrm>
          </p:grpSpPr>
          <p:cxnSp>
            <p:nvCxnSpPr>
              <p:cNvPr id="63" name="Straight Connector 62">
                <a:extLst>
                  <a:ext uri="{FF2B5EF4-FFF2-40B4-BE49-F238E27FC236}">
                    <a16:creationId xmlns:a16="http://schemas.microsoft.com/office/drawing/2014/main" id="{2F88CA3F-80F4-FFFE-AA32-D691801CC8AE}"/>
                  </a:ext>
                </a:extLst>
              </p:cNvPr>
              <p:cNvCxnSpPr>
                <a:cxnSpLocks/>
              </p:cNvCxnSpPr>
              <p:nvPr/>
            </p:nvCxnSpPr>
            <p:spPr>
              <a:xfrm>
                <a:off x="4169044" y="3985216"/>
                <a:ext cx="0" cy="805123"/>
              </a:xfrm>
              <a:prstGeom prst="line">
                <a:avLst/>
              </a:prstGeom>
              <a:ln>
                <a:solidFill>
                  <a:srgbClr val="0066FF"/>
                </a:solidFill>
              </a:ln>
            </p:spPr>
            <p:style>
              <a:lnRef idx="2">
                <a:schemeClr val="accent1"/>
              </a:lnRef>
              <a:fillRef idx="0">
                <a:schemeClr val="accent1"/>
              </a:fillRef>
              <a:effectRef idx="1">
                <a:schemeClr val="accent1"/>
              </a:effectRef>
              <a:fontRef idx="minor">
                <a:schemeClr val="tx1"/>
              </a:fontRef>
            </p:style>
          </p:cxnSp>
          <p:cxnSp>
            <p:nvCxnSpPr>
              <p:cNvPr id="65" name="Straight Arrow Connector 64">
                <a:extLst>
                  <a:ext uri="{FF2B5EF4-FFF2-40B4-BE49-F238E27FC236}">
                    <a16:creationId xmlns:a16="http://schemas.microsoft.com/office/drawing/2014/main" id="{FBD110F6-F6E3-BB34-DF36-ACC7FB9C3E0F}"/>
                  </a:ext>
                </a:extLst>
              </p:cNvPr>
              <p:cNvCxnSpPr>
                <a:cxnSpLocks/>
              </p:cNvCxnSpPr>
              <p:nvPr/>
            </p:nvCxnSpPr>
            <p:spPr>
              <a:xfrm>
                <a:off x="4169044" y="3985216"/>
                <a:ext cx="256221" cy="0"/>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cxnSp>
            <p:nvCxnSpPr>
              <p:cNvPr id="66" name="Straight Arrow Connector 65">
                <a:extLst>
                  <a:ext uri="{FF2B5EF4-FFF2-40B4-BE49-F238E27FC236}">
                    <a16:creationId xmlns:a16="http://schemas.microsoft.com/office/drawing/2014/main" id="{780506AE-C390-4BFC-F9A8-80FB84B0ECF1}"/>
                  </a:ext>
                </a:extLst>
              </p:cNvPr>
              <p:cNvCxnSpPr>
                <a:cxnSpLocks/>
              </p:cNvCxnSpPr>
              <p:nvPr/>
            </p:nvCxnSpPr>
            <p:spPr>
              <a:xfrm>
                <a:off x="4169044" y="4387777"/>
                <a:ext cx="256221" cy="0"/>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cxnSp>
            <p:nvCxnSpPr>
              <p:cNvPr id="67" name="Straight Arrow Connector 66">
                <a:extLst>
                  <a:ext uri="{FF2B5EF4-FFF2-40B4-BE49-F238E27FC236}">
                    <a16:creationId xmlns:a16="http://schemas.microsoft.com/office/drawing/2014/main" id="{093AB301-39BE-3E87-1912-6765BC9C6BD8}"/>
                  </a:ext>
                </a:extLst>
              </p:cNvPr>
              <p:cNvCxnSpPr>
                <a:cxnSpLocks/>
              </p:cNvCxnSpPr>
              <p:nvPr/>
            </p:nvCxnSpPr>
            <p:spPr>
              <a:xfrm>
                <a:off x="4153467" y="4790339"/>
                <a:ext cx="256221" cy="0"/>
              </a:xfrm>
              <a:prstGeom prst="straightConnector1">
                <a:avLst/>
              </a:prstGeom>
              <a:ln>
                <a:solidFill>
                  <a:srgbClr val="0066FF"/>
                </a:solidFill>
                <a:tailEnd type="triangle"/>
              </a:ln>
            </p:spPr>
            <p:style>
              <a:lnRef idx="2">
                <a:schemeClr val="accent1"/>
              </a:lnRef>
              <a:fillRef idx="0">
                <a:schemeClr val="accent1"/>
              </a:fillRef>
              <a:effectRef idx="1">
                <a:schemeClr val="accent1"/>
              </a:effectRef>
              <a:fontRef idx="minor">
                <a:schemeClr val="tx1"/>
              </a:fontRef>
            </p:style>
          </p:cxnSp>
        </p:grpSp>
        <p:grpSp>
          <p:nvGrpSpPr>
            <p:cNvPr id="76" name="Group 75">
              <a:extLst>
                <a:ext uri="{FF2B5EF4-FFF2-40B4-BE49-F238E27FC236}">
                  <a16:creationId xmlns:a16="http://schemas.microsoft.com/office/drawing/2014/main" id="{4098F683-B167-F99E-E938-BD35089B0928}"/>
                </a:ext>
              </a:extLst>
            </p:cNvPr>
            <p:cNvGrpSpPr/>
            <p:nvPr/>
          </p:nvGrpSpPr>
          <p:grpSpPr>
            <a:xfrm>
              <a:off x="456620" y="2786939"/>
              <a:ext cx="3173272" cy="332657"/>
              <a:chOff x="497037" y="2821875"/>
              <a:chExt cx="3173272" cy="332657"/>
            </a:xfrm>
          </p:grpSpPr>
          <p:grpSp>
            <p:nvGrpSpPr>
              <p:cNvPr id="73" name="Group 72">
                <a:extLst>
                  <a:ext uri="{FF2B5EF4-FFF2-40B4-BE49-F238E27FC236}">
                    <a16:creationId xmlns:a16="http://schemas.microsoft.com/office/drawing/2014/main" id="{4BAA1B1E-780C-F0EA-8D23-BB4D2426B926}"/>
                  </a:ext>
                </a:extLst>
              </p:cNvPr>
              <p:cNvGrpSpPr/>
              <p:nvPr/>
            </p:nvGrpSpPr>
            <p:grpSpPr>
              <a:xfrm>
                <a:off x="497037" y="2827772"/>
                <a:ext cx="326760" cy="326760"/>
                <a:chOff x="711830" y="2901546"/>
                <a:chExt cx="326760" cy="326760"/>
              </a:xfrm>
            </p:grpSpPr>
            <p:sp>
              <p:nvSpPr>
                <p:cNvPr id="70" name="Oval 69">
                  <a:extLst>
                    <a:ext uri="{FF2B5EF4-FFF2-40B4-BE49-F238E27FC236}">
                      <a16:creationId xmlns:a16="http://schemas.microsoft.com/office/drawing/2014/main" id="{633501B4-1BB6-7636-9979-5CD8431EECA4}"/>
                    </a:ext>
                  </a:extLst>
                </p:cNvPr>
                <p:cNvSpPr/>
                <p:nvPr/>
              </p:nvSpPr>
              <p:spPr>
                <a:xfrm>
                  <a:off x="711830" y="2901546"/>
                  <a:ext cx="326760" cy="326760"/>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72" name="Graphic 71" descr="Checkmark with solid fill">
                  <a:extLst>
                    <a:ext uri="{FF2B5EF4-FFF2-40B4-BE49-F238E27FC236}">
                      <a16:creationId xmlns:a16="http://schemas.microsoft.com/office/drawing/2014/main" id="{D124BACA-BB9A-6915-6CF6-ECD1C6CF849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1539" y="2956908"/>
                  <a:ext cx="227342" cy="227342"/>
                </a:xfrm>
                <a:prstGeom prst="rect">
                  <a:avLst/>
                </a:prstGeom>
              </p:spPr>
            </p:pic>
          </p:grpSp>
          <p:sp>
            <p:nvSpPr>
              <p:cNvPr id="75" name="TextBox 74">
                <a:extLst>
                  <a:ext uri="{FF2B5EF4-FFF2-40B4-BE49-F238E27FC236}">
                    <a16:creationId xmlns:a16="http://schemas.microsoft.com/office/drawing/2014/main" id="{6BA72EBE-19DF-74A3-2939-5189D7B2792B}"/>
                  </a:ext>
                </a:extLst>
              </p:cNvPr>
              <p:cNvSpPr txBox="1"/>
              <p:nvPr/>
            </p:nvSpPr>
            <p:spPr>
              <a:xfrm>
                <a:off x="873507" y="2821875"/>
                <a:ext cx="2796802" cy="307777"/>
              </a:xfrm>
              <a:prstGeom prst="rect">
                <a:avLst/>
              </a:prstGeom>
              <a:noFill/>
            </p:spPr>
            <p:txBody>
              <a:bodyPr wrap="square" rtlCol="0">
                <a:spAutoFit/>
              </a:bodyPr>
              <a:lstStyle/>
              <a:p>
                <a:r>
                  <a:rPr lang="en-US" sz="1400" b="1" dirty="0">
                    <a:solidFill>
                      <a:srgbClr val="0066FF"/>
                    </a:solidFill>
                    <a:latin typeface="+mj-lt"/>
                  </a:rPr>
                  <a:t>ĐIỀU PHỐI NHIỀU CA</a:t>
                </a:r>
                <a:endParaRPr lang="vi-VN" sz="1200" b="1" dirty="0">
                  <a:solidFill>
                    <a:srgbClr val="0066FF"/>
                  </a:solidFill>
                  <a:latin typeface="+mj-lt"/>
                </a:endParaRPr>
              </a:p>
            </p:txBody>
          </p:sp>
        </p:grpSp>
        <p:grpSp>
          <p:nvGrpSpPr>
            <p:cNvPr id="6" name="Group 5">
              <a:extLst>
                <a:ext uri="{FF2B5EF4-FFF2-40B4-BE49-F238E27FC236}">
                  <a16:creationId xmlns:a16="http://schemas.microsoft.com/office/drawing/2014/main" id="{53719A36-5B48-5868-4C60-7C4E778EBB6F}"/>
                </a:ext>
              </a:extLst>
            </p:cNvPr>
            <p:cNvGrpSpPr/>
            <p:nvPr/>
          </p:nvGrpSpPr>
          <p:grpSpPr>
            <a:xfrm>
              <a:off x="589672" y="5520268"/>
              <a:ext cx="926792" cy="506521"/>
              <a:chOff x="393767" y="5748644"/>
              <a:chExt cx="926792" cy="506521"/>
            </a:xfrm>
          </p:grpSpPr>
          <p:pic>
            <p:nvPicPr>
              <p:cNvPr id="79" name="Graphic 78" descr="Checkmark with solid fill">
                <a:extLst>
                  <a:ext uri="{FF2B5EF4-FFF2-40B4-BE49-F238E27FC236}">
                    <a16:creationId xmlns:a16="http://schemas.microsoft.com/office/drawing/2014/main" id="{0A8B6A2F-C6A2-028D-B31E-BC6339C591A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72034" y="5748644"/>
                <a:ext cx="227342" cy="227342"/>
              </a:xfrm>
              <a:prstGeom prst="rect">
                <a:avLst/>
              </a:prstGeom>
            </p:spPr>
          </p:pic>
          <p:sp>
            <p:nvSpPr>
              <p:cNvPr id="81" name="TextBox 80">
                <a:extLst>
                  <a:ext uri="{FF2B5EF4-FFF2-40B4-BE49-F238E27FC236}">
                    <a16:creationId xmlns:a16="http://schemas.microsoft.com/office/drawing/2014/main" id="{C01E5C14-C829-D091-9FE8-503860569EF7}"/>
                  </a:ext>
                </a:extLst>
              </p:cNvPr>
              <p:cNvSpPr txBox="1"/>
              <p:nvPr/>
            </p:nvSpPr>
            <p:spPr>
              <a:xfrm>
                <a:off x="393767" y="5978166"/>
                <a:ext cx="926792" cy="276999"/>
              </a:xfrm>
              <a:prstGeom prst="rect">
                <a:avLst/>
              </a:prstGeom>
              <a:noFill/>
            </p:spPr>
            <p:txBody>
              <a:bodyPr wrap="square" rtlCol="0">
                <a:spAutoFit/>
              </a:bodyPr>
              <a:lstStyle/>
              <a:p>
                <a:pPr algn="ctr"/>
                <a:r>
                  <a:rPr lang="en-US" sz="1200" dirty="0">
                    <a:solidFill>
                      <a:srgbClr val="0066FF"/>
                    </a:solidFill>
                    <a:latin typeface="Roboto" pitchFamily="2" charset="0"/>
                    <a:ea typeface="Roboto" pitchFamily="2" charset="0"/>
                  </a:rPr>
                  <a:t>CA-Neutral</a:t>
                </a:r>
                <a:endParaRPr lang="vi-VN" sz="1200" dirty="0">
                  <a:solidFill>
                    <a:srgbClr val="0066FF"/>
                  </a:solidFill>
                  <a:latin typeface="Roboto" pitchFamily="2" charset="0"/>
                  <a:ea typeface="Roboto" pitchFamily="2" charset="0"/>
                </a:endParaRPr>
              </a:p>
            </p:txBody>
          </p:sp>
        </p:grpSp>
        <p:grpSp>
          <p:nvGrpSpPr>
            <p:cNvPr id="2" name="Group 1">
              <a:extLst>
                <a:ext uri="{FF2B5EF4-FFF2-40B4-BE49-F238E27FC236}">
                  <a16:creationId xmlns:a16="http://schemas.microsoft.com/office/drawing/2014/main" id="{193D0DB7-D9B7-B16F-35F4-65BE66BD0877}"/>
                </a:ext>
              </a:extLst>
            </p:cNvPr>
            <p:cNvGrpSpPr/>
            <p:nvPr/>
          </p:nvGrpSpPr>
          <p:grpSpPr>
            <a:xfrm>
              <a:off x="1676438" y="5520268"/>
              <a:ext cx="1248800" cy="504341"/>
              <a:chOff x="1832029" y="5550632"/>
              <a:chExt cx="1248800" cy="504341"/>
            </a:xfrm>
          </p:grpSpPr>
          <p:pic>
            <p:nvPicPr>
              <p:cNvPr id="84" name="Graphic 83" descr="Checkmark with solid fill">
                <a:extLst>
                  <a:ext uri="{FF2B5EF4-FFF2-40B4-BE49-F238E27FC236}">
                    <a16:creationId xmlns:a16="http://schemas.microsoft.com/office/drawing/2014/main" id="{82BB1FB9-EF28-8DB6-EE66-DF3817B7ABF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379715" y="5550632"/>
                <a:ext cx="227342" cy="227342"/>
              </a:xfrm>
              <a:prstGeom prst="rect">
                <a:avLst/>
              </a:prstGeom>
            </p:spPr>
          </p:pic>
          <p:sp>
            <p:nvSpPr>
              <p:cNvPr id="85" name="TextBox 84">
                <a:extLst>
                  <a:ext uri="{FF2B5EF4-FFF2-40B4-BE49-F238E27FC236}">
                    <a16:creationId xmlns:a16="http://schemas.microsoft.com/office/drawing/2014/main" id="{5F31D971-816B-670D-B7C7-637DDE147CDD}"/>
                  </a:ext>
                </a:extLst>
              </p:cNvPr>
              <p:cNvSpPr txBox="1"/>
              <p:nvPr/>
            </p:nvSpPr>
            <p:spPr>
              <a:xfrm>
                <a:off x="1832029" y="5777974"/>
                <a:ext cx="1248800" cy="276999"/>
              </a:xfrm>
              <a:prstGeom prst="rect">
                <a:avLst/>
              </a:prstGeom>
              <a:noFill/>
            </p:spPr>
            <p:txBody>
              <a:bodyPr wrap="square" rtlCol="0">
                <a:spAutoFit/>
              </a:bodyPr>
              <a:lstStyle/>
              <a:p>
                <a:pPr algn="ctr"/>
                <a:r>
                  <a:rPr lang="en-US" sz="1200" dirty="0">
                    <a:solidFill>
                      <a:srgbClr val="0066FF"/>
                    </a:solidFill>
                    <a:latin typeface="Roboto" pitchFamily="2" charset="0"/>
                    <a:ea typeface="Roboto" pitchFamily="2" charset="0"/>
                  </a:rPr>
                  <a:t>Policy Routing</a:t>
                </a:r>
                <a:endParaRPr lang="vi-VN" sz="1200" dirty="0">
                  <a:solidFill>
                    <a:srgbClr val="0066FF"/>
                  </a:solidFill>
                  <a:latin typeface="Roboto" pitchFamily="2" charset="0"/>
                  <a:ea typeface="Roboto" pitchFamily="2" charset="0"/>
                </a:endParaRPr>
              </a:p>
            </p:txBody>
          </p:sp>
        </p:grpSp>
        <p:grpSp>
          <p:nvGrpSpPr>
            <p:cNvPr id="3" name="Group 2">
              <a:extLst>
                <a:ext uri="{FF2B5EF4-FFF2-40B4-BE49-F238E27FC236}">
                  <a16:creationId xmlns:a16="http://schemas.microsoft.com/office/drawing/2014/main" id="{F5480547-9291-1235-880A-54FB65B427AB}"/>
                </a:ext>
              </a:extLst>
            </p:cNvPr>
            <p:cNvGrpSpPr/>
            <p:nvPr/>
          </p:nvGrpSpPr>
          <p:grpSpPr>
            <a:xfrm>
              <a:off x="3085212" y="5520268"/>
              <a:ext cx="802357" cy="499455"/>
              <a:chOff x="3364160" y="5555518"/>
              <a:chExt cx="802357" cy="499455"/>
            </a:xfrm>
          </p:grpSpPr>
          <p:pic>
            <p:nvPicPr>
              <p:cNvPr id="87" name="Graphic 86" descr="Checkmark with solid fill">
                <a:extLst>
                  <a:ext uri="{FF2B5EF4-FFF2-40B4-BE49-F238E27FC236}">
                    <a16:creationId xmlns:a16="http://schemas.microsoft.com/office/drawing/2014/main" id="{DDB6B360-07B6-3236-C0BE-64C6D56173B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690999" y="5555518"/>
                <a:ext cx="227342" cy="227342"/>
              </a:xfrm>
              <a:prstGeom prst="rect">
                <a:avLst/>
              </a:prstGeom>
            </p:spPr>
          </p:pic>
          <p:sp>
            <p:nvSpPr>
              <p:cNvPr id="88" name="TextBox 87">
                <a:extLst>
                  <a:ext uri="{FF2B5EF4-FFF2-40B4-BE49-F238E27FC236}">
                    <a16:creationId xmlns:a16="http://schemas.microsoft.com/office/drawing/2014/main" id="{82F4F062-494B-D718-1CAF-7B56F96321FF}"/>
                  </a:ext>
                </a:extLst>
              </p:cNvPr>
              <p:cNvSpPr txBox="1"/>
              <p:nvPr/>
            </p:nvSpPr>
            <p:spPr>
              <a:xfrm>
                <a:off x="3364160" y="5777974"/>
                <a:ext cx="802357" cy="276999"/>
              </a:xfrm>
              <a:prstGeom prst="rect">
                <a:avLst/>
              </a:prstGeom>
              <a:noFill/>
            </p:spPr>
            <p:txBody>
              <a:bodyPr wrap="square" rtlCol="0">
                <a:spAutoFit/>
              </a:bodyPr>
              <a:lstStyle/>
              <a:p>
                <a:pPr algn="ctr"/>
                <a:r>
                  <a:rPr lang="en-US" sz="1200" dirty="0">
                    <a:solidFill>
                      <a:srgbClr val="0066FF"/>
                    </a:solidFill>
                    <a:latin typeface="Roboto" pitchFamily="2" charset="0"/>
                    <a:ea typeface="Roboto" pitchFamily="2" charset="0"/>
                  </a:rPr>
                  <a:t>Failover</a:t>
                </a:r>
                <a:endParaRPr lang="vi-VN" sz="1200" dirty="0">
                  <a:solidFill>
                    <a:srgbClr val="0066FF"/>
                  </a:solidFill>
                  <a:latin typeface="Roboto" pitchFamily="2" charset="0"/>
                  <a:ea typeface="Roboto" pitchFamily="2" charset="0"/>
                </a:endParaRPr>
              </a:p>
            </p:txBody>
          </p:sp>
        </p:grpSp>
        <p:grpSp>
          <p:nvGrpSpPr>
            <p:cNvPr id="4" name="Group 3">
              <a:extLst>
                <a:ext uri="{FF2B5EF4-FFF2-40B4-BE49-F238E27FC236}">
                  <a16:creationId xmlns:a16="http://schemas.microsoft.com/office/drawing/2014/main" id="{F3C20E1C-64DC-E46B-40BA-2B12C7AD0169}"/>
                </a:ext>
              </a:extLst>
            </p:cNvPr>
            <p:cNvGrpSpPr/>
            <p:nvPr/>
          </p:nvGrpSpPr>
          <p:grpSpPr>
            <a:xfrm>
              <a:off x="4047544" y="5520268"/>
              <a:ext cx="1240418" cy="682303"/>
              <a:chOff x="4442081" y="5465003"/>
              <a:chExt cx="1240418" cy="682303"/>
            </a:xfrm>
          </p:grpSpPr>
          <p:pic>
            <p:nvPicPr>
              <p:cNvPr id="90" name="Graphic 89" descr="Checkmark with solid fill">
                <a:extLst>
                  <a:ext uri="{FF2B5EF4-FFF2-40B4-BE49-F238E27FC236}">
                    <a16:creationId xmlns:a16="http://schemas.microsoft.com/office/drawing/2014/main" id="{F4003450-A5A8-C143-DE0B-418CAF5B4CE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995667" y="5465003"/>
                <a:ext cx="227342" cy="227342"/>
              </a:xfrm>
              <a:prstGeom prst="rect">
                <a:avLst/>
              </a:prstGeom>
            </p:spPr>
          </p:pic>
          <p:sp>
            <p:nvSpPr>
              <p:cNvPr id="91" name="TextBox 90">
                <a:extLst>
                  <a:ext uri="{FF2B5EF4-FFF2-40B4-BE49-F238E27FC236}">
                    <a16:creationId xmlns:a16="http://schemas.microsoft.com/office/drawing/2014/main" id="{A35A422B-7CDF-3EC9-A3F2-80802B194370}"/>
                  </a:ext>
                </a:extLst>
              </p:cNvPr>
              <p:cNvSpPr txBox="1"/>
              <p:nvPr/>
            </p:nvSpPr>
            <p:spPr>
              <a:xfrm>
                <a:off x="4442081" y="5685641"/>
                <a:ext cx="1240418" cy="461665"/>
              </a:xfrm>
              <a:prstGeom prst="rect">
                <a:avLst/>
              </a:prstGeom>
              <a:noFill/>
            </p:spPr>
            <p:txBody>
              <a:bodyPr wrap="square" rtlCol="0">
                <a:spAutoFit/>
              </a:bodyPr>
              <a:lstStyle/>
              <a:p>
                <a:pPr algn="ctr"/>
                <a:r>
                  <a:rPr lang="en-US" sz="1200" dirty="0">
                    <a:solidFill>
                      <a:srgbClr val="0066FF"/>
                    </a:solidFill>
                    <a:latin typeface="Roboto" pitchFamily="2" charset="0"/>
                    <a:ea typeface="Roboto" pitchFamily="2" charset="0"/>
                  </a:rPr>
                  <a:t>Giảm vendor lock-in</a:t>
                </a:r>
                <a:endParaRPr lang="vi-VN" sz="1200" dirty="0">
                  <a:solidFill>
                    <a:srgbClr val="0066FF"/>
                  </a:solidFill>
                  <a:latin typeface="Roboto" pitchFamily="2" charset="0"/>
                  <a:ea typeface="Roboto" pitchFamily="2" charset="0"/>
                </a:endParaRPr>
              </a:p>
            </p:txBody>
          </p:sp>
        </p:grpSp>
      </p:grpSp>
      <p:grpSp>
        <p:nvGrpSpPr>
          <p:cNvPr id="10" name="Group 9">
            <a:extLst>
              <a:ext uri="{FF2B5EF4-FFF2-40B4-BE49-F238E27FC236}">
                <a16:creationId xmlns:a16="http://schemas.microsoft.com/office/drawing/2014/main" id="{16EFED5F-B8D8-3FC4-0176-22CEF207243F}"/>
              </a:ext>
            </a:extLst>
          </p:cNvPr>
          <p:cNvGrpSpPr/>
          <p:nvPr/>
        </p:nvGrpSpPr>
        <p:grpSpPr>
          <a:xfrm>
            <a:off x="5884718" y="2550529"/>
            <a:ext cx="2867891" cy="3796145"/>
            <a:chOff x="5884718" y="2550529"/>
            <a:chExt cx="2867891" cy="3796145"/>
          </a:xfrm>
        </p:grpSpPr>
        <p:sp>
          <p:nvSpPr>
            <p:cNvPr id="16" name="Rectangle: Rounded Corners 15">
              <a:extLst>
                <a:ext uri="{FF2B5EF4-FFF2-40B4-BE49-F238E27FC236}">
                  <a16:creationId xmlns:a16="http://schemas.microsoft.com/office/drawing/2014/main" id="{523BC84A-B644-4E29-81D2-9BA7E88013B0}"/>
                </a:ext>
              </a:extLst>
            </p:cNvPr>
            <p:cNvSpPr/>
            <p:nvPr/>
          </p:nvSpPr>
          <p:spPr>
            <a:xfrm>
              <a:off x="5884718" y="2550529"/>
              <a:ext cx="2867891" cy="3796145"/>
            </a:xfrm>
            <a:prstGeom prst="roundRect">
              <a:avLst>
                <a:gd name="adj" fmla="val 4613"/>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92" name="Group 91">
              <a:extLst>
                <a:ext uri="{FF2B5EF4-FFF2-40B4-BE49-F238E27FC236}">
                  <a16:creationId xmlns:a16="http://schemas.microsoft.com/office/drawing/2014/main" id="{35EF1E51-D5A8-B230-9AE6-FAB548649BC1}"/>
                </a:ext>
              </a:extLst>
            </p:cNvPr>
            <p:cNvGrpSpPr/>
            <p:nvPr/>
          </p:nvGrpSpPr>
          <p:grpSpPr>
            <a:xfrm>
              <a:off x="6024322" y="2716903"/>
              <a:ext cx="2588682" cy="523220"/>
              <a:chOff x="497037" y="2821875"/>
              <a:chExt cx="2588682" cy="523220"/>
            </a:xfrm>
          </p:grpSpPr>
          <p:grpSp>
            <p:nvGrpSpPr>
              <p:cNvPr id="93" name="Group 92">
                <a:extLst>
                  <a:ext uri="{FF2B5EF4-FFF2-40B4-BE49-F238E27FC236}">
                    <a16:creationId xmlns:a16="http://schemas.microsoft.com/office/drawing/2014/main" id="{D8D10292-3FDA-F707-755D-3B56C43CBE7E}"/>
                  </a:ext>
                </a:extLst>
              </p:cNvPr>
              <p:cNvGrpSpPr/>
              <p:nvPr/>
            </p:nvGrpSpPr>
            <p:grpSpPr>
              <a:xfrm>
                <a:off x="497037" y="2827772"/>
                <a:ext cx="326760" cy="326760"/>
                <a:chOff x="711830" y="2901546"/>
                <a:chExt cx="326760" cy="326760"/>
              </a:xfrm>
            </p:grpSpPr>
            <p:sp>
              <p:nvSpPr>
                <p:cNvPr id="95" name="Oval 94">
                  <a:extLst>
                    <a:ext uri="{FF2B5EF4-FFF2-40B4-BE49-F238E27FC236}">
                      <a16:creationId xmlns:a16="http://schemas.microsoft.com/office/drawing/2014/main" id="{DD101533-3F44-ECEE-269E-9E386FD89357}"/>
                    </a:ext>
                  </a:extLst>
                </p:cNvPr>
                <p:cNvSpPr/>
                <p:nvPr/>
              </p:nvSpPr>
              <p:spPr>
                <a:xfrm>
                  <a:off x="711830" y="2901546"/>
                  <a:ext cx="326760" cy="326760"/>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96" name="Graphic 95" descr="Checkmark with solid fill">
                  <a:extLst>
                    <a:ext uri="{FF2B5EF4-FFF2-40B4-BE49-F238E27FC236}">
                      <a16:creationId xmlns:a16="http://schemas.microsoft.com/office/drawing/2014/main" id="{760CD7F7-D0F8-2A3A-86C5-9F5DA0DBCF5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1539" y="2956908"/>
                  <a:ext cx="227342" cy="227342"/>
                </a:xfrm>
                <a:prstGeom prst="rect">
                  <a:avLst/>
                </a:prstGeom>
              </p:spPr>
            </p:pic>
          </p:grpSp>
          <p:sp>
            <p:nvSpPr>
              <p:cNvPr id="94" name="TextBox 93">
                <a:extLst>
                  <a:ext uri="{FF2B5EF4-FFF2-40B4-BE49-F238E27FC236}">
                    <a16:creationId xmlns:a16="http://schemas.microsoft.com/office/drawing/2014/main" id="{8233F76E-FB2F-6751-0492-24597A6AE125}"/>
                  </a:ext>
                </a:extLst>
              </p:cNvPr>
              <p:cNvSpPr txBox="1"/>
              <p:nvPr/>
            </p:nvSpPr>
            <p:spPr>
              <a:xfrm>
                <a:off x="873507" y="2821875"/>
                <a:ext cx="2212212" cy="523220"/>
              </a:xfrm>
              <a:prstGeom prst="rect">
                <a:avLst/>
              </a:prstGeom>
              <a:noFill/>
            </p:spPr>
            <p:txBody>
              <a:bodyPr wrap="square" rtlCol="0">
                <a:spAutoFit/>
              </a:bodyPr>
              <a:lstStyle/>
              <a:p>
                <a:r>
                  <a:rPr lang="en-US" sz="1400" b="1" dirty="0">
                    <a:solidFill>
                      <a:srgbClr val="0066FF"/>
                    </a:solidFill>
                  </a:rPr>
                  <a:t>KHO BẰNG CHỨNG </a:t>
                </a:r>
              </a:p>
              <a:p>
                <a:r>
                  <a:rPr lang="en-US" sz="1400" b="1" dirty="0">
                    <a:solidFill>
                      <a:srgbClr val="0066FF"/>
                    </a:solidFill>
                  </a:rPr>
                  <a:t>TÀI CHÍNH</a:t>
                </a:r>
                <a:endParaRPr lang="vi-VN" sz="1400" b="1" dirty="0">
                  <a:solidFill>
                    <a:srgbClr val="0066FF"/>
                  </a:solidFill>
                </a:endParaRPr>
              </a:p>
            </p:txBody>
          </p:sp>
        </p:grpSp>
        <p:sp>
          <p:nvSpPr>
            <p:cNvPr id="98" name="TextBox 97">
              <a:extLst>
                <a:ext uri="{FF2B5EF4-FFF2-40B4-BE49-F238E27FC236}">
                  <a16:creationId xmlns:a16="http://schemas.microsoft.com/office/drawing/2014/main" id="{1F545CBA-F28A-3508-E40D-CB7FC9CFF7D8}"/>
                </a:ext>
              </a:extLst>
            </p:cNvPr>
            <p:cNvSpPr txBox="1"/>
            <p:nvPr/>
          </p:nvSpPr>
          <p:spPr>
            <a:xfrm>
              <a:off x="7117640" y="3397002"/>
              <a:ext cx="1520813" cy="276999"/>
            </a:xfrm>
            <a:prstGeom prst="rect">
              <a:avLst/>
            </a:prstGeom>
            <a:noFill/>
          </p:spPr>
          <p:txBody>
            <a:bodyPr wrap="square" rtlCol="0">
              <a:spAutoFit/>
            </a:bodyPr>
            <a:lstStyle/>
            <a:p>
              <a:pPr marL="171450" indent="-171450" algn="ctr">
                <a:buFont typeface="Wingdings" panose="05000000000000000000" pitchFamily="2" charset="2"/>
                <a:buChar char="v"/>
              </a:pPr>
              <a:r>
                <a:rPr lang="en-US" sz="1200" dirty="0">
                  <a:solidFill>
                    <a:schemeClr val="bg2">
                      <a:lumMod val="25000"/>
                    </a:schemeClr>
                  </a:solidFill>
                  <a:latin typeface="Roboto" pitchFamily="2" charset="0"/>
                  <a:ea typeface="Roboto" pitchFamily="2" charset="0"/>
                </a:rPr>
                <a:t>Tài liệu đã ký</a:t>
              </a:r>
              <a:endParaRPr lang="vi-VN" sz="1200" dirty="0">
                <a:solidFill>
                  <a:schemeClr val="bg2">
                    <a:lumMod val="25000"/>
                  </a:schemeClr>
                </a:solidFill>
                <a:latin typeface="Roboto" pitchFamily="2" charset="0"/>
                <a:ea typeface="Roboto" pitchFamily="2" charset="0"/>
              </a:endParaRPr>
            </a:p>
          </p:txBody>
        </p:sp>
        <p:sp>
          <p:nvSpPr>
            <p:cNvPr id="99" name="TextBox 98">
              <a:extLst>
                <a:ext uri="{FF2B5EF4-FFF2-40B4-BE49-F238E27FC236}">
                  <a16:creationId xmlns:a16="http://schemas.microsoft.com/office/drawing/2014/main" id="{18DF074C-F226-74B8-50D3-BCCFAF68B3E4}"/>
                </a:ext>
              </a:extLst>
            </p:cNvPr>
            <p:cNvSpPr txBox="1"/>
            <p:nvPr/>
          </p:nvSpPr>
          <p:spPr>
            <a:xfrm>
              <a:off x="6982277" y="3766255"/>
              <a:ext cx="1728567" cy="276999"/>
            </a:xfrm>
            <a:prstGeom prst="rect">
              <a:avLst/>
            </a:prstGeom>
            <a:noFill/>
          </p:spPr>
          <p:txBody>
            <a:bodyPr wrap="square" rtlCol="0">
              <a:spAutoFit/>
            </a:bodyPr>
            <a:lstStyle/>
            <a:p>
              <a:pPr marL="171450" indent="-171450" algn="ctr">
                <a:buFont typeface="Wingdings" panose="05000000000000000000" pitchFamily="2" charset="2"/>
                <a:buChar char="v"/>
              </a:pPr>
              <a:r>
                <a:rPr lang="en-US" sz="1200" dirty="0">
                  <a:solidFill>
                    <a:schemeClr val="bg2">
                      <a:lumMod val="25000"/>
                    </a:schemeClr>
                  </a:solidFill>
                  <a:latin typeface="Roboto" pitchFamily="2" charset="0"/>
                  <a:ea typeface="Roboto" pitchFamily="2" charset="0"/>
                </a:rPr>
                <a:t>Định danh người ký</a:t>
              </a:r>
              <a:endParaRPr lang="vi-VN" sz="1200" dirty="0">
                <a:solidFill>
                  <a:schemeClr val="bg2">
                    <a:lumMod val="25000"/>
                  </a:schemeClr>
                </a:solidFill>
                <a:latin typeface="Roboto" pitchFamily="2" charset="0"/>
                <a:ea typeface="Roboto" pitchFamily="2" charset="0"/>
              </a:endParaRPr>
            </a:p>
          </p:txBody>
        </p:sp>
        <p:sp>
          <p:nvSpPr>
            <p:cNvPr id="101" name="TextBox 100">
              <a:extLst>
                <a:ext uri="{FF2B5EF4-FFF2-40B4-BE49-F238E27FC236}">
                  <a16:creationId xmlns:a16="http://schemas.microsoft.com/office/drawing/2014/main" id="{194B7B32-A67B-C0A3-EC11-00EB35093A55}"/>
                </a:ext>
              </a:extLst>
            </p:cNvPr>
            <p:cNvSpPr txBox="1"/>
            <p:nvPr/>
          </p:nvSpPr>
          <p:spPr>
            <a:xfrm>
              <a:off x="6786045" y="4135508"/>
              <a:ext cx="1924800" cy="276999"/>
            </a:xfrm>
            <a:prstGeom prst="rect">
              <a:avLst/>
            </a:prstGeom>
            <a:noFill/>
          </p:spPr>
          <p:txBody>
            <a:bodyPr wrap="square" rtlCol="0">
              <a:spAutoFit/>
            </a:bodyPr>
            <a:lstStyle/>
            <a:p>
              <a:pPr marL="171450" lvl="0" indent="-171450">
                <a:buFont typeface="Wingdings" panose="05000000000000000000" pitchFamily="2" charset="2"/>
                <a:buChar char="v"/>
              </a:pPr>
              <a:r>
                <a:rPr lang="en-US" sz="1200" dirty="0">
                  <a:solidFill>
                    <a:schemeClr val="bg2">
                      <a:lumMod val="25000"/>
                    </a:schemeClr>
                  </a:solidFill>
                  <a:latin typeface="Roboto" pitchFamily="2" charset="0"/>
                  <a:ea typeface="Roboto" pitchFamily="2" charset="0"/>
                </a:rPr>
                <a:t>Bằng chứng giao dịch</a:t>
              </a:r>
              <a:endParaRPr lang="vi-VN" sz="1200" dirty="0">
                <a:solidFill>
                  <a:schemeClr val="bg2">
                    <a:lumMod val="25000"/>
                  </a:schemeClr>
                </a:solidFill>
                <a:latin typeface="Roboto" pitchFamily="2" charset="0"/>
                <a:ea typeface="Roboto" pitchFamily="2" charset="0"/>
              </a:endParaRPr>
            </a:p>
          </p:txBody>
        </p:sp>
        <p:sp>
          <p:nvSpPr>
            <p:cNvPr id="103" name="TextBox 102">
              <a:extLst>
                <a:ext uri="{FF2B5EF4-FFF2-40B4-BE49-F238E27FC236}">
                  <a16:creationId xmlns:a16="http://schemas.microsoft.com/office/drawing/2014/main" id="{91DBF6D9-8044-7F14-6BE7-B6FDE8557EE6}"/>
                </a:ext>
              </a:extLst>
            </p:cNvPr>
            <p:cNvSpPr txBox="1"/>
            <p:nvPr/>
          </p:nvSpPr>
          <p:spPr>
            <a:xfrm>
              <a:off x="6982276" y="4504761"/>
              <a:ext cx="1728567" cy="276999"/>
            </a:xfrm>
            <a:prstGeom prst="rect">
              <a:avLst/>
            </a:prstGeom>
            <a:noFill/>
          </p:spPr>
          <p:txBody>
            <a:bodyPr wrap="square" rtlCol="0">
              <a:spAutoFit/>
            </a:bodyPr>
            <a:lstStyle/>
            <a:p>
              <a:pPr marL="171450" lvl="0" indent="-171450">
                <a:buFont typeface="Wingdings" panose="05000000000000000000" pitchFamily="2" charset="2"/>
                <a:buChar char="v"/>
              </a:pPr>
              <a:r>
                <a:rPr lang="en-US" sz="1200" dirty="0">
                  <a:solidFill>
                    <a:schemeClr val="bg2">
                      <a:lumMod val="25000"/>
                    </a:schemeClr>
                  </a:solidFill>
                  <a:latin typeface="Roboto" pitchFamily="2" charset="0"/>
                  <a:ea typeface="Roboto" pitchFamily="2" charset="0"/>
                </a:rPr>
                <a:t>Chuỗi chứng thư</a:t>
              </a:r>
              <a:endParaRPr lang="vi-VN" sz="1200" dirty="0">
                <a:solidFill>
                  <a:schemeClr val="bg2">
                    <a:lumMod val="25000"/>
                  </a:schemeClr>
                </a:solidFill>
                <a:latin typeface="Roboto" pitchFamily="2" charset="0"/>
                <a:ea typeface="Roboto" pitchFamily="2" charset="0"/>
              </a:endParaRPr>
            </a:p>
          </p:txBody>
        </p:sp>
        <p:sp>
          <p:nvSpPr>
            <p:cNvPr id="105" name="TextBox 104">
              <a:extLst>
                <a:ext uri="{FF2B5EF4-FFF2-40B4-BE49-F238E27FC236}">
                  <a16:creationId xmlns:a16="http://schemas.microsoft.com/office/drawing/2014/main" id="{F54F71EE-B0E9-B8F4-3983-7AC8439DA892}"/>
                </a:ext>
              </a:extLst>
            </p:cNvPr>
            <p:cNvSpPr txBox="1"/>
            <p:nvPr/>
          </p:nvSpPr>
          <p:spPr>
            <a:xfrm>
              <a:off x="7177213" y="4874014"/>
              <a:ext cx="1328224" cy="276999"/>
            </a:xfrm>
            <a:prstGeom prst="rect">
              <a:avLst/>
            </a:prstGeom>
            <a:noFill/>
          </p:spPr>
          <p:txBody>
            <a:bodyPr wrap="square" rtlCol="0">
              <a:spAutoFit/>
            </a:bodyPr>
            <a:lstStyle/>
            <a:p>
              <a:pPr marL="171450" lvl="0" indent="-171450">
                <a:buFont typeface="Wingdings" panose="05000000000000000000" pitchFamily="2" charset="2"/>
                <a:buChar char="v"/>
              </a:pPr>
              <a:r>
                <a:rPr lang="en-US" sz="1200" dirty="0">
                  <a:solidFill>
                    <a:schemeClr val="bg2">
                      <a:lumMod val="25000"/>
                    </a:schemeClr>
                  </a:solidFill>
                  <a:latin typeface="Roboto" pitchFamily="2" charset="0"/>
                  <a:ea typeface="Roboto" pitchFamily="2" charset="0"/>
                </a:rPr>
                <a:t>Timestamp</a:t>
              </a:r>
              <a:endParaRPr lang="vi-VN" sz="1200" dirty="0">
                <a:solidFill>
                  <a:schemeClr val="bg2">
                    <a:lumMod val="25000"/>
                  </a:schemeClr>
                </a:solidFill>
                <a:latin typeface="Roboto" pitchFamily="2" charset="0"/>
                <a:ea typeface="Roboto" pitchFamily="2" charset="0"/>
              </a:endParaRPr>
            </a:p>
          </p:txBody>
        </p:sp>
        <p:sp>
          <p:nvSpPr>
            <p:cNvPr id="107" name="TextBox 106">
              <a:extLst>
                <a:ext uri="{FF2B5EF4-FFF2-40B4-BE49-F238E27FC236}">
                  <a16:creationId xmlns:a16="http://schemas.microsoft.com/office/drawing/2014/main" id="{5094C249-F99C-EC5A-102D-73F1DCB2429C}"/>
                </a:ext>
              </a:extLst>
            </p:cNvPr>
            <p:cNvSpPr txBox="1"/>
            <p:nvPr/>
          </p:nvSpPr>
          <p:spPr>
            <a:xfrm>
              <a:off x="6977042" y="5243269"/>
              <a:ext cx="1728567" cy="276999"/>
            </a:xfrm>
            <a:prstGeom prst="rect">
              <a:avLst/>
            </a:prstGeom>
            <a:noFill/>
          </p:spPr>
          <p:txBody>
            <a:bodyPr wrap="square" rtlCol="0">
              <a:spAutoFit/>
            </a:bodyPr>
            <a:lstStyle/>
            <a:p>
              <a:pPr marL="171450" lvl="0" indent="-171450">
                <a:buFont typeface="Wingdings" panose="05000000000000000000" pitchFamily="2" charset="2"/>
                <a:buChar char="v"/>
              </a:pPr>
              <a:r>
                <a:rPr lang="en-US" sz="1200" dirty="0">
                  <a:solidFill>
                    <a:schemeClr val="bg2">
                      <a:lumMod val="25000"/>
                    </a:schemeClr>
                  </a:solidFill>
                  <a:latin typeface="Roboto" pitchFamily="2" charset="0"/>
                  <a:ea typeface="Roboto" pitchFamily="2" charset="0"/>
                </a:rPr>
                <a:t>Nhật ký kiểm toán</a:t>
              </a:r>
              <a:endParaRPr lang="vi-VN" sz="1200" dirty="0">
                <a:solidFill>
                  <a:schemeClr val="bg2">
                    <a:lumMod val="25000"/>
                  </a:schemeClr>
                </a:solidFill>
                <a:latin typeface="Roboto" pitchFamily="2" charset="0"/>
                <a:ea typeface="Roboto" pitchFamily="2" charset="0"/>
              </a:endParaRPr>
            </a:p>
          </p:txBody>
        </p:sp>
      </p:grpSp>
      <p:grpSp>
        <p:nvGrpSpPr>
          <p:cNvPr id="12" name="Group 11">
            <a:extLst>
              <a:ext uri="{FF2B5EF4-FFF2-40B4-BE49-F238E27FC236}">
                <a16:creationId xmlns:a16="http://schemas.microsoft.com/office/drawing/2014/main" id="{F6F8BF8F-7145-CF7C-496C-6D188FE0C860}"/>
              </a:ext>
            </a:extLst>
          </p:cNvPr>
          <p:cNvGrpSpPr/>
          <p:nvPr/>
        </p:nvGrpSpPr>
        <p:grpSpPr>
          <a:xfrm>
            <a:off x="9019309" y="2550529"/>
            <a:ext cx="2867891" cy="3796145"/>
            <a:chOff x="9019309" y="2550529"/>
            <a:chExt cx="2867891" cy="3796145"/>
          </a:xfrm>
        </p:grpSpPr>
        <p:sp>
          <p:nvSpPr>
            <p:cNvPr id="18" name="Rectangle: Rounded Corners 17">
              <a:extLst>
                <a:ext uri="{FF2B5EF4-FFF2-40B4-BE49-F238E27FC236}">
                  <a16:creationId xmlns:a16="http://schemas.microsoft.com/office/drawing/2014/main" id="{35766EFD-035D-1717-6188-7AB69EA1A348}"/>
                </a:ext>
              </a:extLst>
            </p:cNvPr>
            <p:cNvSpPr/>
            <p:nvPr/>
          </p:nvSpPr>
          <p:spPr>
            <a:xfrm>
              <a:off x="9019309" y="2550529"/>
              <a:ext cx="2867891" cy="3796145"/>
            </a:xfrm>
            <a:prstGeom prst="roundRect">
              <a:avLst>
                <a:gd name="adj" fmla="val 4613"/>
              </a:avLst>
            </a:prstGeom>
            <a:solidFill>
              <a:srgbClr val="E9F8FD"/>
            </a:solid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26" name="Picture 25">
              <a:extLst>
                <a:ext uri="{FF2B5EF4-FFF2-40B4-BE49-F238E27FC236}">
                  <a16:creationId xmlns:a16="http://schemas.microsoft.com/office/drawing/2014/main" id="{FC02ECC5-EB20-DC64-756A-63BCB1C38521}"/>
                </a:ext>
              </a:extLst>
            </p:cNvPr>
            <p:cNvPicPr>
              <a:picLocks noChangeAspect="1"/>
            </p:cNvPicPr>
            <p:nvPr/>
          </p:nvPicPr>
          <p:blipFill>
            <a:blip r:embed="rId4">
              <a:extLst>
                <a:ext uri="{28A0092B-C50C-407E-A947-70E740481C1C}">
                  <a14:useLocalDpi xmlns:a14="http://schemas.microsoft.com/office/drawing/2010/main" val="0"/>
                </a:ext>
              </a:extLst>
            </a:blip>
            <a:srcRect l="33800" t="424" r="33800" b="-424"/>
            <a:stretch>
              <a:fillRect/>
            </a:stretch>
          </p:blipFill>
          <p:spPr>
            <a:xfrm>
              <a:off x="9019309" y="3424969"/>
              <a:ext cx="1161021" cy="1415442"/>
            </a:xfrm>
            <a:prstGeom prst="rect">
              <a:avLst/>
            </a:prstGeom>
          </p:spPr>
        </p:pic>
        <p:grpSp>
          <p:nvGrpSpPr>
            <p:cNvPr id="109" name="Group 108">
              <a:extLst>
                <a:ext uri="{FF2B5EF4-FFF2-40B4-BE49-F238E27FC236}">
                  <a16:creationId xmlns:a16="http://schemas.microsoft.com/office/drawing/2014/main" id="{1BD9556A-BF64-D51D-32C8-E38EAA83DB80}"/>
                </a:ext>
              </a:extLst>
            </p:cNvPr>
            <p:cNvGrpSpPr/>
            <p:nvPr/>
          </p:nvGrpSpPr>
          <p:grpSpPr>
            <a:xfrm>
              <a:off x="9158913" y="2643028"/>
              <a:ext cx="2588681" cy="523220"/>
              <a:chOff x="497037" y="2729542"/>
              <a:chExt cx="2588681" cy="523220"/>
            </a:xfrm>
          </p:grpSpPr>
          <p:grpSp>
            <p:nvGrpSpPr>
              <p:cNvPr id="110" name="Group 109">
                <a:extLst>
                  <a:ext uri="{FF2B5EF4-FFF2-40B4-BE49-F238E27FC236}">
                    <a16:creationId xmlns:a16="http://schemas.microsoft.com/office/drawing/2014/main" id="{DAFD3334-357A-B8FA-29EF-49B730727D40}"/>
                  </a:ext>
                </a:extLst>
              </p:cNvPr>
              <p:cNvGrpSpPr/>
              <p:nvPr/>
            </p:nvGrpSpPr>
            <p:grpSpPr>
              <a:xfrm>
                <a:off x="497037" y="2827772"/>
                <a:ext cx="326760" cy="326760"/>
                <a:chOff x="711830" y="2901546"/>
                <a:chExt cx="326760" cy="326760"/>
              </a:xfrm>
            </p:grpSpPr>
            <p:sp>
              <p:nvSpPr>
                <p:cNvPr id="112" name="Oval 111">
                  <a:extLst>
                    <a:ext uri="{FF2B5EF4-FFF2-40B4-BE49-F238E27FC236}">
                      <a16:creationId xmlns:a16="http://schemas.microsoft.com/office/drawing/2014/main" id="{360764EA-EB4F-B86F-D414-A8CA19FAAAA8}"/>
                    </a:ext>
                  </a:extLst>
                </p:cNvPr>
                <p:cNvSpPr/>
                <p:nvPr/>
              </p:nvSpPr>
              <p:spPr>
                <a:xfrm>
                  <a:off x="711830" y="2901546"/>
                  <a:ext cx="326760" cy="326760"/>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13" name="Graphic 112" descr="Checkmark with solid fill">
                  <a:extLst>
                    <a:ext uri="{FF2B5EF4-FFF2-40B4-BE49-F238E27FC236}">
                      <a16:creationId xmlns:a16="http://schemas.microsoft.com/office/drawing/2014/main" id="{095E5EA9-69B3-A880-15E4-C95A3B56185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1539" y="2956908"/>
                  <a:ext cx="227342" cy="227342"/>
                </a:xfrm>
                <a:prstGeom prst="rect">
                  <a:avLst/>
                </a:prstGeom>
              </p:spPr>
            </p:pic>
          </p:grpSp>
          <p:sp>
            <p:nvSpPr>
              <p:cNvPr id="111" name="TextBox 110">
                <a:extLst>
                  <a:ext uri="{FF2B5EF4-FFF2-40B4-BE49-F238E27FC236}">
                    <a16:creationId xmlns:a16="http://schemas.microsoft.com/office/drawing/2014/main" id="{C4EFF4D5-0CFB-A862-67DC-27B1D7DE32D3}"/>
                  </a:ext>
                </a:extLst>
              </p:cNvPr>
              <p:cNvSpPr txBox="1"/>
              <p:nvPr/>
            </p:nvSpPr>
            <p:spPr>
              <a:xfrm>
                <a:off x="873506" y="2729542"/>
                <a:ext cx="2212212" cy="523220"/>
              </a:xfrm>
              <a:prstGeom prst="rect">
                <a:avLst/>
              </a:prstGeom>
              <a:noFill/>
            </p:spPr>
            <p:txBody>
              <a:bodyPr wrap="square" rtlCol="0">
                <a:spAutoFit/>
              </a:bodyPr>
              <a:lstStyle/>
              <a:p>
                <a:r>
                  <a:rPr lang="en-US" sz="1400" b="1" dirty="0">
                    <a:solidFill>
                      <a:srgbClr val="0066FF"/>
                    </a:solidFill>
                  </a:rPr>
                  <a:t>LƯU TRỮ DÀI HẠN &amp; GIA HẠN BẰNG CHỨNG</a:t>
                </a:r>
                <a:endParaRPr lang="vi-VN" sz="1400" b="1" dirty="0">
                  <a:solidFill>
                    <a:srgbClr val="0066FF"/>
                  </a:solidFill>
                </a:endParaRPr>
              </a:p>
            </p:txBody>
          </p:sp>
        </p:grpSp>
        <p:sp>
          <p:nvSpPr>
            <p:cNvPr id="114" name="TextBox 113">
              <a:extLst>
                <a:ext uri="{FF2B5EF4-FFF2-40B4-BE49-F238E27FC236}">
                  <a16:creationId xmlns:a16="http://schemas.microsoft.com/office/drawing/2014/main" id="{AA534041-0B0B-4034-01B6-F15D64CACDA4}"/>
                </a:ext>
              </a:extLst>
            </p:cNvPr>
            <p:cNvSpPr txBox="1"/>
            <p:nvPr/>
          </p:nvSpPr>
          <p:spPr>
            <a:xfrm>
              <a:off x="9783139" y="3402114"/>
              <a:ext cx="1520813" cy="276999"/>
            </a:xfrm>
            <a:prstGeom prst="rect">
              <a:avLst/>
            </a:prstGeom>
            <a:noFill/>
          </p:spPr>
          <p:txBody>
            <a:bodyPr wrap="square" rtlCol="0">
              <a:spAutoFit/>
            </a:bodyPr>
            <a:lstStyle/>
            <a:p>
              <a:pPr marL="171450" indent="-171450" algn="ctr">
                <a:buFont typeface="Wingdings" panose="05000000000000000000" pitchFamily="2" charset="2"/>
                <a:buChar char="v"/>
              </a:pPr>
              <a:r>
                <a:rPr lang="en-US" sz="1200" dirty="0" err="1">
                  <a:solidFill>
                    <a:schemeClr val="bg2">
                      <a:lumMod val="25000"/>
                    </a:schemeClr>
                  </a:solidFill>
                  <a:latin typeface="Roboto" pitchFamily="2" charset="0"/>
                  <a:ea typeface="Roboto" pitchFamily="2" charset="0"/>
                </a:rPr>
                <a:t>HSM</a:t>
              </a:r>
              <a:r>
                <a:rPr lang="en-US" sz="1200" dirty="0">
                  <a:solidFill>
                    <a:schemeClr val="bg2">
                      <a:lumMod val="25000"/>
                    </a:schemeClr>
                  </a:solidFill>
                  <a:latin typeface="Roboto" pitchFamily="2" charset="0"/>
                  <a:ea typeface="Roboto" pitchFamily="2" charset="0"/>
                </a:rPr>
                <a:t>/A</a:t>
              </a:r>
              <a:endParaRPr lang="vi-VN" sz="1200" dirty="0">
                <a:solidFill>
                  <a:schemeClr val="bg2">
                    <a:lumMod val="25000"/>
                  </a:schemeClr>
                </a:solidFill>
                <a:latin typeface="Roboto" pitchFamily="2" charset="0"/>
                <a:ea typeface="Roboto" pitchFamily="2" charset="0"/>
              </a:endParaRPr>
            </a:p>
          </p:txBody>
        </p:sp>
        <p:sp>
          <p:nvSpPr>
            <p:cNvPr id="115" name="TextBox 114">
              <a:extLst>
                <a:ext uri="{FF2B5EF4-FFF2-40B4-BE49-F238E27FC236}">
                  <a16:creationId xmlns:a16="http://schemas.microsoft.com/office/drawing/2014/main" id="{D21FF0A1-9450-9A43-857A-5B6983540EFB}"/>
                </a:ext>
              </a:extLst>
            </p:cNvPr>
            <p:cNvSpPr txBox="1"/>
            <p:nvPr/>
          </p:nvSpPr>
          <p:spPr>
            <a:xfrm>
              <a:off x="10120620" y="3756686"/>
              <a:ext cx="1728567" cy="276999"/>
            </a:xfrm>
            <a:prstGeom prst="rect">
              <a:avLst/>
            </a:prstGeom>
            <a:noFill/>
          </p:spPr>
          <p:txBody>
            <a:bodyPr wrap="square" rtlCol="0">
              <a:spAutoFit/>
            </a:bodyPr>
            <a:lstStyle/>
            <a:p>
              <a:pPr marL="171450" lvl="0" indent="-171450">
                <a:buFont typeface="Wingdings" panose="05000000000000000000" pitchFamily="2" charset="2"/>
                <a:buChar char="v"/>
              </a:pPr>
              <a:r>
                <a:rPr lang="en-US" sz="1200" dirty="0" err="1">
                  <a:solidFill>
                    <a:schemeClr val="bg2">
                      <a:lumMod val="25000"/>
                    </a:schemeClr>
                  </a:solidFill>
                  <a:latin typeface="Roboto" pitchFamily="2" charset="0"/>
                  <a:ea typeface="Roboto" pitchFamily="2" charset="0"/>
                </a:rPr>
                <a:t>PAdES</a:t>
              </a:r>
              <a:r>
                <a:rPr lang="en-US" sz="1200" dirty="0">
                  <a:solidFill>
                    <a:schemeClr val="bg2">
                      <a:lumMod val="25000"/>
                    </a:schemeClr>
                  </a:solidFill>
                  <a:latin typeface="Roboto" pitchFamily="2" charset="0"/>
                  <a:ea typeface="Roboto" pitchFamily="2" charset="0"/>
                </a:rPr>
                <a:t>-LTV/LTA</a:t>
              </a:r>
              <a:endParaRPr lang="vi-VN" sz="1200" dirty="0">
                <a:solidFill>
                  <a:schemeClr val="bg2">
                    <a:lumMod val="25000"/>
                  </a:schemeClr>
                </a:solidFill>
                <a:latin typeface="Roboto" pitchFamily="2" charset="0"/>
                <a:ea typeface="Roboto" pitchFamily="2" charset="0"/>
              </a:endParaRPr>
            </a:p>
          </p:txBody>
        </p:sp>
        <p:sp>
          <p:nvSpPr>
            <p:cNvPr id="116" name="TextBox 115">
              <a:extLst>
                <a:ext uri="{FF2B5EF4-FFF2-40B4-BE49-F238E27FC236}">
                  <a16:creationId xmlns:a16="http://schemas.microsoft.com/office/drawing/2014/main" id="{96AF278E-794E-7715-0FA2-E4C2C4E80BDE}"/>
                </a:ext>
              </a:extLst>
            </p:cNvPr>
            <p:cNvSpPr txBox="1"/>
            <p:nvPr/>
          </p:nvSpPr>
          <p:spPr>
            <a:xfrm>
              <a:off x="10115385" y="4111258"/>
              <a:ext cx="1277012" cy="276999"/>
            </a:xfrm>
            <a:prstGeom prst="rect">
              <a:avLst/>
            </a:prstGeom>
            <a:noFill/>
          </p:spPr>
          <p:txBody>
            <a:bodyPr wrap="square" rtlCol="0">
              <a:spAutoFit/>
            </a:bodyPr>
            <a:lstStyle/>
            <a:p>
              <a:pPr marL="171450" lvl="0" indent="-171450">
                <a:buFont typeface="Wingdings" panose="05000000000000000000" pitchFamily="2" charset="2"/>
                <a:buChar char="v"/>
              </a:pPr>
              <a:r>
                <a:rPr lang="en-US" sz="1200" dirty="0">
                  <a:solidFill>
                    <a:schemeClr val="bg2">
                      <a:lumMod val="25000"/>
                    </a:schemeClr>
                  </a:solidFill>
                  <a:latin typeface="Roboto" pitchFamily="2" charset="0"/>
                  <a:ea typeface="Roboto" pitchFamily="2" charset="0"/>
                </a:rPr>
                <a:t>Timestamp</a:t>
              </a:r>
              <a:endParaRPr lang="vi-VN" sz="1200" dirty="0">
                <a:solidFill>
                  <a:schemeClr val="bg2">
                    <a:lumMod val="25000"/>
                  </a:schemeClr>
                </a:solidFill>
                <a:latin typeface="Roboto" pitchFamily="2" charset="0"/>
                <a:ea typeface="Roboto" pitchFamily="2" charset="0"/>
              </a:endParaRPr>
            </a:p>
          </p:txBody>
        </p:sp>
        <p:sp>
          <p:nvSpPr>
            <p:cNvPr id="117" name="TextBox 116">
              <a:extLst>
                <a:ext uri="{FF2B5EF4-FFF2-40B4-BE49-F238E27FC236}">
                  <a16:creationId xmlns:a16="http://schemas.microsoft.com/office/drawing/2014/main" id="{4F340EEF-E9D9-0735-7DD2-1C3C5C20E9B7}"/>
                </a:ext>
              </a:extLst>
            </p:cNvPr>
            <p:cNvSpPr txBox="1"/>
            <p:nvPr/>
          </p:nvSpPr>
          <p:spPr>
            <a:xfrm>
              <a:off x="10120619" y="4465830"/>
              <a:ext cx="1728567" cy="276999"/>
            </a:xfrm>
            <a:prstGeom prst="rect">
              <a:avLst/>
            </a:prstGeom>
            <a:noFill/>
          </p:spPr>
          <p:txBody>
            <a:bodyPr wrap="square" rtlCol="0">
              <a:spAutoFit/>
            </a:bodyPr>
            <a:lstStyle/>
            <a:p>
              <a:pPr marL="171450" lvl="0" indent="-171450">
                <a:buFont typeface="Wingdings" panose="05000000000000000000" pitchFamily="2" charset="2"/>
                <a:buChar char="v"/>
              </a:pPr>
              <a:r>
                <a:rPr lang="en-US" sz="1200" dirty="0" err="1">
                  <a:solidFill>
                    <a:schemeClr val="bg2">
                      <a:lumMod val="25000"/>
                    </a:schemeClr>
                  </a:solidFill>
                  <a:latin typeface="Roboto" pitchFamily="2" charset="0"/>
                  <a:ea typeface="Roboto" pitchFamily="2" charset="0"/>
                </a:rPr>
                <a:t>OCSP</a:t>
              </a:r>
              <a:r>
                <a:rPr lang="en-US" sz="1200" dirty="0">
                  <a:solidFill>
                    <a:schemeClr val="bg2">
                      <a:lumMod val="25000"/>
                    </a:schemeClr>
                  </a:solidFill>
                  <a:latin typeface="Roboto" pitchFamily="2" charset="0"/>
                  <a:ea typeface="Roboto" pitchFamily="2" charset="0"/>
                </a:rPr>
                <a:t>/</a:t>
              </a:r>
              <a:r>
                <a:rPr lang="en-US" sz="1200" dirty="0" err="1">
                  <a:solidFill>
                    <a:schemeClr val="bg2">
                      <a:lumMod val="25000"/>
                    </a:schemeClr>
                  </a:solidFill>
                  <a:latin typeface="Roboto" pitchFamily="2" charset="0"/>
                  <a:ea typeface="Roboto" pitchFamily="2" charset="0"/>
                </a:rPr>
                <a:t>CRL</a:t>
              </a:r>
              <a:endParaRPr lang="vi-VN" sz="1200" dirty="0">
                <a:solidFill>
                  <a:schemeClr val="bg2">
                    <a:lumMod val="25000"/>
                  </a:schemeClr>
                </a:solidFill>
                <a:latin typeface="Roboto" pitchFamily="2" charset="0"/>
                <a:ea typeface="Roboto" pitchFamily="2" charset="0"/>
              </a:endParaRPr>
            </a:p>
          </p:txBody>
        </p:sp>
        <p:sp>
          <p:nvSpPr>
            <p:cNvPr id="118" name="TextBox 117">
              <a:extLst>
                <a:ext uri="{FF2B5EF4-FFF2-40B4-BE49-F238E27FC236}">
                  <a16:creationId xmlns:a16="http://schemas.microsoft.com/office/drawing/2014/main" id="{531CD179-CA50-FD82-87D7-AF5A1CE7FBDC}"/>
                </a:ext>
              </a:extLst>
            </p:cNvPr>
            <p:cNvSpPr txBox="1"/>
            <p:nvPr/>
          </p:nvSpPr>
          <p:spPr>
            <a:xfrm>
              <a:off x="9889608" y="4820402"/>
              <a:ext cx="1728566" cy="276999"/>
            </a:xfrm>
            <a:prstGeom prst="rect">
              <a:avLst/>
            </a:prstGeom>
            <a:noFill/>
          </p:spPr>
          <p:txBody>
            <a:bodyPr wrap="square" rtlCol="0">
              <a:spAutoFit/>
            </a:bodyPr>
            <a:lstStyle/>
            <a:p>
              <a:pPr marL="171450" lvl="0" indent="-171450">
                <a:buFont typeface="Wingdings" panose="05000000000000000000" pitchFamily="2" charset="2"/>
                <a:buChar char="v"/>
              </a:pPr>
              <a:r>
                <a:rPr lang="en-US" sz="1200" dirty="0">
                  <a:solidFill>
                    <a:schemeClr val="bg2">
                      <a:lumMod val="25000"/>
                    </a:schemeClr>
                  </a:solidFill>
                  <a:latin typeface="Roboto" pitchFamily="2" charset="0"/>
                  <a:ea typeface="Roboto" pitchFamily="2" charset="0"/>
                </a:rPr>
                <a:t>Gia hạn bằng chứng</a:t>
              </a:r>
              <a:endParaRPr lang="vi-VN" sz="1200" dirty="0">
                <a:solidFill>
                  <a:schemeClr val="bg2">
                    <a:lumMod val="25000"/>
                  </a:schemeClr>
                </a:solidFill>
                <a:latin typeface="Roboto" pitchFamily="2" charset="0"/>
                <a:ea typeface="Roboto" pitchFamily="2" charset="0"/>
              </a:endParaRPr>
            </a:p>
          </p:txBody>
        </p:sp>
        <p:sp>
          <p:nvSpPr>
            <p:cNvPr id="119" name="TextBox 118">
              <a:extLst>
                <a:ext uri="{FF2B5EF4-FFF2-40B4-BE49-F238E27FC236}">
                  <a16:creationId xmlns:a16="http://schemas.microsoft.com/office/drawing/2014/main" id="{0EF1B11A-7EFE-3FC3-3D9A-7CABC3F05CE6}"/>
                </a:ext>
              </a:extLst>
            </p:cNvPr>
            <p:cNvSpPr txBox="1"/>
            <p:nvPr/>
          </p:nvSpPr>
          <p:spPr>
            <a:xfrm>
              <a:off x="9889607" y="5174974"/>
              <a:ext cx="1728567" cy="276999"/>
            </a:xfrm>
            <a:prstGeom prst="rect">
              <a:avLst/>
            </a:prstGeom>
            <a:noFill/>
          </p:spPr>
          <p:txBody>
            <a:bodyPr wrap="square" rtlCol="0">
              <a:spAutoFit/>
            </a:bodyPr>
            <a:lstStyle/>
            <a:p>
              <a:pPr marL="171450" lvl="0" indent="-171450">
                <a:buFont typeface="Wingdings" panose="05000000000000000000" pitchFamily="2" charset="2"/>
                <a:buChar char="v"/>
              </a:pPr>
              <a:r>
                <a:rPr lang="en-US" sz="1200" dirty="0">
                  <a:solidFill>
                    <a:schemeClr val="bg2">
                      <a:lumMod val="25000"/>
                    </a:schemeClr>
                  </a:solidFill>
                  <a:latin typeface="Roboto" pitchFamily="2" charset="0"/>
                  <a:ea typeface="Roboto" pitchFamily="2" charset="0"/>
                </a:rPr>
                <a:t>Chính sách lưu trữ</a:t>
              </a:r>
              <a:endParaRPr lang="vi-VN" sz="1200" dirty="0">
                <a:solidFill>
                  <a:schemeClr val="bg2">
                    <a:lumMod val="25000"/>
                  </a:schemeClr>
                </a:solidFill>
                <a:latin typeface="Roboto" pitchFamily="2" charset="0"/>
                <a:ea typeface="Roboto" pitchFamily="2" charset="0"/>
              </a:endParaRPr>
            </a:p>
          </p:txBody>
        </p:sp>
        <p:sp>
          <p:nvSpPr>
            <p:cNvPr id="9" name="TextBox 8">
              <a:extLst>
                <a:ext uri="{FF2B5EF4-FFF2-40B4-BE49-F238E27FC236}">
                  <a16:creationId xmlns:a16="http://schemas.microsoft.com/office/drawing/2014/main" id="{A72602FF-FB98-FB50-4AC4-103F7724775D}"/>
                </a:ext>
              </a:extLst>
            </p:cNvPr>
            <p:cNvSpPr txBox="1"/>
            <p:nvPr/>
          </p:nvSpPr>
          <p:spPr>
            <a:xfrm>
              <a:off x="9739081" y="5529548"/>
              <a:ext cx="1728567" cy="276999"/>
            </a:xfrm>
            <a:prstGeom prst="rect">
              <a:avLst/>
            </a:prstGeom>
            <a:noFill/>
          </p:spPr>
          <p:txBody>
            <a:bodyPr wrap="square" rtlCol="0">
              <a:spAutoFit/>
            </a:bodyPr>
            <a:lstStyle/>
            <a:p>
              <a:pPr marL="171450" lvl="0" indent="-171450">
                <a:buFont typeface="Wingdings" panose="05000000000000000000" pitchFamily="2" charset="2"/>
                <a:buChar char="v"/>
              </a:pPr>
              <a:r>
                <a:rPr lang="en-US" sz="1200" dirty="0">
                  <a:solidFill>
                    <a:schemeClr val="bg2">
                      <a:lumMod val="25000"/>
                    </a:schemeClr>
                  </a:solidFill>
                  <a:latin typeface="Roboto" pitchFamily="2" charset="0"/>
                  <a:ea typeface="Roboto" pitchFamily="2" charset="0"/>
                </a:rPr>
                <a:t>Xác thực dài hạn</a:t>
              </a:r>
              <a:endParaRPr lang="vi-VN" sz="1200" dirty="0">
                <a:solidFill>
                  <a:schemeClr val="bg2">
                    <a:lumMod val="25000"/>
                  </a:schemeClr>
                </a:solidFill>
                <a:latin typeface="Roboto" pitchFamily="2" charset="0"/>
                <a:ea typeface="Roboto" pitchFamily="2" charset="0"/>
              </a:endParaRPr>
            </a:p>
          </p:txBody>
        </p:sp>
      </p:grpSp>
    </p:spTree>
    <p:extLst>
      <p:ext uri="{BB962C8B-B14F-4D97-AF65-F5344CB8AC3E}">
        <p14:creationId xmlns:p14="http://schemas.microsoft.com/office/powerpoint/2010/main" val="1822106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10"/>
                                        </p:tgtEl>
                                        <p:attrNameLst>
                                          <p:attrName>r</p:attrName>
                                        </p:attrNameLst>
                                      </p:cBhvr>
                                    </p:animRot>
                                    <p:animRot by="-240000">
                                      <p:cBhvr>
                                        <p:cTn id="13" dur="200" fill="hold">
                                          <p:stCondLst>
                                            <p:cond delay="200"/>
                                          </p:stCondLst>
                                        </p:cTn>
                                        <p:tgtEl>
                                          <p:spTgt spid="10"/>
                                        </p:tgtEl>
                                        <p:attrNameLst>
                                          <p:attrName>r</p:attrName>
                                        </p:attrNameLst>
                                      </p:cBhvr>
                                    </p:animRot>
                                    <p:animRot by="240000">
                                      <p:cBhvr>
                                        <p:cTn id="14" dur="200" fill="hold">
                                          <p:stCondLst>
                                            <p:cond delay="400"/>
                                          </p:stCondLst>
                                        </p:cTn>
                                        <p:tgtEl>
                                          <p:spTgt spid="10"/>
                                        </p:tgtEl>
                                        <p:attrNameLst>
                                          <p:attrName>r</p:attrName>
                                        </p:attrNameLst>
                                      </p:cBhvr>
                                    </p:animRot>
                                    <p:animRot by="-240000">
                                      <p:cBhvr>
                                        <p:cTn id="15" dur="200" fill="hold">
                                          <p:stCondLst>
                                            <p:cond delay="600"/>
                                          </p:stCondLst>
                                        </p:cTn>
                                        <p:tgtEl>
                                          <p:spTgt spid="10"/>
                                        </p:tgtEl>
                                        <p:attrNameLst>
                                          <p:attrName>r</p:attrName>
                                        </p:attrNameLst>
                                      </p:cBhvr>
                                    </p:animRot>
                                    <p:animRot by="120000">
                                      <p:cBhvr>
                                        <p:cTn id="16" dur="200" fill="hold">
                                          <p:stCondLst>
                                            <p:cond delay="800"/>
                                          </p:stCondLst>
                                        </p:cTn>
                                        <p:tgtEl>
                                          <p:spTgt spid="10"/>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12"/>
                                        </p:tgtEl>
                                        <p:attrNameLst>
                                          <p:attrName>r</p:attrName>
                                        </p:attrNameLst>
                                      </p:cBhvr>
                                    </p:animRot>
                                    <p:animRot by="-240000">
                                      <p:cBhvr>
                                        <p:cTn id="19" dur="200" fill="hold">
                                          <p:stCondLst>
                                            <p:cond delay="200"/>
                                          </p:stCondLst>
                                        </p:cTn>
                                        <p:tgtEl>
                                          <p:spTgt spid="12"/>
                                        </p:tgtEl>
                                        <p:attrNameLst>
                                          <p:attrName>r</p:attrName>
                                        </p:attrNameLst>
                                      </p:cBhvr>
                                    </p:animRot>
                                    <p:animRot by="240000">
                                      <p:cBhvr>
                                        <p:cTn id="20" dur="200" fill="hold">
                                          <p:stCondLst>
                                            <p:cond delay="400"/>
                                          </p:stCondLst>
                                        </p:cTn>
                                        <p:tgtEl>
                                          <p:spTgt spid="12"/>
                                        </p:tgtEl>
                                        <p:attrNameLst>
                                          <p:attrName>r</p:attrName>
                                        </p:attrNameLst>
                                      </p:cBhvr>
                                    </p:animRot>
                                    <p:animRot by="-240000">
                                      <p:cBhvr>
                                        <p:cTn id="21" dur="200" fill="hold">
                                          <p:stCondLst>
                                            <p:cond delay="600"/>
                                          </p:stCondLst>
                                        </p:cTn>
                                        <p:tgtEl>
                                          <p:spTgt spid="12"/>
                                        </p:tgtEl>
                                        <p:attrNameLst>
                                          <p:attrName>r</p:attrName>
                                        </p:attrNameLst>
                                      </p:cBhvr>
                                    </p:animRot>
                                    <p:animRot by="120000">
                                      <p:cBhvr>
                                        <p:cTn id="22" dur="200" fill="hold">
                                          <p:stCondLst>
                                            <p:cond delay="80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1C67D45-785B-7763-5AFB-4EFD7473BD4F}"/>
              </a:ext>
            </a:extLst>
          </p:cNvPr>
          <p:cNvSpPr/>
          <p:nvPr/>
        </p:nvSpPr>
        <p:spPr>
          <a:xfrm>
            <a:off x="0" y="1235406"/>
            <a:ext cx="12192000" cy="1791258"/>
          </a:xfrm>
          <a:prstGeom prst="rect">
            <a:avLst/>
          </a:prstGeom>
          <a:solidFill>
            <a:schemeClr val="bg2">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33" name="TextBox 32">
            <a:extLst>
              <a:ext uri="{FF2B5EF4-FFF2-40B4-BE49-F238E27FC236}">
                <a16:creationId xmlns:a16="http://schemas.microsoft.com/office/drawing/2014/main" id="{251EB82D-DD53-C37C-13F6-4DCCC0BACD18}"/>
              </a:ext>
            </a:extLst>
          </p:cNvPr>
          <p:cNvSpPr txBox="1"/>
          <p:nvPr/>
        </p:nvSpPr>
        <p:spPr>
          <a:xfrm>
            <a:off x="373430" y="258224"/>
            <a:ext cx="10855401" cy="584775"/>
          </a:xfrm>
          <a:prstGeom prst="rect">
            <a:avLst/>
          </a:prstGeom>
          <a:noFill/>
        </p:spPr>
        <p:txBody>
          <a:bodyPr wrap="square" rtlCol="0">
            <a:spAutoFit/>
          </a:bodyPr>
          <a:lstStyle/>
          <a:p>
            <a:r>
              <a:rPr lang="en-US" sz="3200" b="1" dirty="0">
                <a:solidFill>
                  <a:srgbClr val="0066FF"/>
                </a:solidFill>
                <a:latin typeface="+mj-lt"/>
              </a:rPr>
              <a:t>KIỂM TOÁN CẤP NGÂN HÀNG/ ĐỐI SOÁT / VẬN HÀNH</a:t>
            </a:r>
            <a:endParaRPr lang="vi-VN" sz="3200" b="1" dirty="0">
              <a:solidFill>
                <a:srgbClr val="0066FF"/>
              </a:solidFill>
              <a:latin typeface="+mj-lt"/>
            </a:endParaRPr>
          </a:p>
        </p:txBody>
      </p:sp>
      <p:sp>
        <p:nvSpPr>
          <p:cNvPr id="35" name="Oval 34">
            <a:extLst>
              <a:ext uri="{FF2B5EF4-FFF2-40B4-BE49-F238E27FC236}">
                <a16:creationId xmlns:a16="http://schemas.microsoft.com/office/drawing/2014/main" id="{8CE9FD52-10DA-B09F-AB26-879DCF4E88EE}"/>
              </a:ext>
            </a:extLst>
          </p:cNvPr>
          <p:cNvSpPr/>
          <p:nvPr/>
        </p:nvSpPr>
        <p:spPr>
          <a:xfrm>
            <a:off x="-509628" y="68057"/>
            <a:ext cx="883059" cy="883059"/>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7" name="Circle: Hollow 36">
            <a:extLst>
              <a:ext uri="{FF2B5EF4-FFF2-40B4-BE49-F238E27FC236}">
                <a16:creationId xmlns:a16="http://schemas.microsoft.com/office/drawing/2014/main" id="{9C8740C7-7FFA-7712-CCB4-40C67A56A0D3}"/>
              </a:ext>
            </a:extLst>
          </p:cNvPr>
          <p:cNvSpPr/>
          <p:nvPr/>
        </p:nvSpPr>
        <p:spPr>
          <a:xfrm>
            <a:off x="-363520" y="214165"/>
            <a:ext cx="590842" cy="590842"/>
          </a:xfrm>
          <a:prstGeom prst="donut">
            <a:avLst>
              <a:gd name="adj" fmla="val 1081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grpSp>
        <p:nvGrpSpPr>
          <p:cNvPr id="55" name="Group 54">
            <a:extLst>
              <a:ext uri="{FF2B5EF4-FFF2-40B4-BE49-F238E27FC236}">
                <a16:creationId xmlns:a16="http://schemas.microsoft.com/office/drawing/2014/main" id="{A300E248-01CC-EAFE-CD49-C8338548E0B6}"/>
              </a:ext>
            </a:extLst>
          </p:cNvPr>
          <p:cNvGrpSpPr/>
          <p:nvPr/>
        </p:nvGrpSpPr>
        <p:grpSpPr>
          <a:xfrm>
            <a:off x="951686" y="1460220"/>
            <a:ext cx="1754293" cy="1385608"/>
            <a:chOff x="951686" y="1460220"/>
            <a:chExt cx="1754293" cy="1385608"/>
          </a:xfrm>
        </p:grpSpPr>
        <p:grpSp>
          <p:nvGrpSpPr>
            <p:cNvPr id="36" name="Group 35">
              <a:extLst>
                <a:ext uri="{FF2B5EF4-FFF2-40B4-BE49-F238E27FC236}">
                  <a16:creationId xmlns:a16="http://schemas.microsoft.com/office/drawing/2014/main" id="{BA0156DF-C161-4869-9C26-51E0C591E3A9}"/>
                </a:ext>
              </a:extLst>
            </p:cNvPr>
            <p:cNvGrpSpPr/>
            <p:nvPr/>
          </p:nvGrpSpPr>
          <p:grpSpPr>
            <a:xfrm>
              <a:off x="1341138" y="1460220"/>
              <a:ext cx="975388" cy="1015663"/>
              <a:chOff x="1352233" y="1460220"/>
              <a:chExt cx="975388" cy="1015663"/>
            </a:xfrm>
          </p:grpSpPr>
          <p:grpSp>
            <p:nvGrpSpPr>
              <p:cNvPr id="25" name="Group 24">
                <a:extLst>
                  <a:ext uri="{FF2B5EF4-FFF2-40B4-BE49-F238E27FC236}">
                    <a16:creationId xmlns:a16="http://schemas.microsoft.com/office/drawing/2014/main" id="{29D91A17-4BB9-8BC6-3C45-92D382EBDA44}"/>
                  </a:ext>
                </a:extLst>
              </p:cNvPr>
              <p:cNvGrpSpPr/>
              <p:nvPr/>
            </p:nvGrpSpPr>
            <p:grpSpPr>
              <a:xfrm rot="11386932">
                <a:off x="1352233" y="1460220"/>
                <a:ext cx="975388" cy="1015663"/>
                <a:chOff x="1377244" y="1754611"/>
                <a:chExt cx="2670477" cy="2780743"/>
              </a:xfrm>
            </p:grpSpPr>
            <p:sp>
              <p:nvSpPr>
                <p:cNvPr id="21" name="Freeform: Shape 20">
                  <a:extLst>
                    <a:ext uri="{FF2B5EF4-FFF2-40B4-BE49-F238E27FC236}">
                      <a16:creationId xmlns:a16="http://schemas.microsoft.com/office/drawing/2014/main" id="{3A03D136-FF30-44B4-173D-B63202A9C3FE}"/>
                    </a:ext>
                  </a:extLst>
                </p:cNvPr>
                <p:cNvSpPr/>
                <p:nvPr/>
              </p:nvSpPr>
              <p:spPr>
                <a:xfrm rot="20844904">
                  <a:off x="1377244" y="1754611"/>
                  <a:ext cx="2670477" cy="2780743"/>
                </a:xfrm>
                <a:custGeom>
                  <a:avLst/>
                  <a:gdLst>
                    <a:gd name="csX0" fmla="*/ 1693250 w 2670477"/>
                    <a:gd name="csY0" fmla="*/ 33696 h 2780743"/>
                    <a:gd name="csX1" fmla="*/ 2563853 w 2670477"/>
                    <a:gd name="csY1" fmla="*/ 645225 h 2780743"/>
                    <a:gd name="csX2" fmla="*/ 2600994 w 2670477"/>
                    <a:gd name="csY2" fmla="*/ 710390 h 2780743"/>
                    <a:gd name="csX3" fmla="*/ 2279755 w 2670477"/>
                    <a:gd name="csY3" fmla="*/ 710390 h 2780743"/>
                    <a:gd name="csX4" fmla="*/ 2273950 w 2670477"/>
                    <a:gd name="csY4" fmla="*/ 702145 h 2780743"/>
                    <a:gd name="csX5" fmla="*/ 1634394 w 2670477"/>
                    <a:gd name="csY5" fmla="*/ 297326 h 2780743"/>
                    <a:gd name="csX6" fmla="*/ 297325 w 2670477"/>
                    <a:gd name="csY6" fmla="*/ 1146349 h 2780743"/>
                    <a:gd name="csX7" fmla="*/ 1146348 w 2670477"/>
                    <a:gd name="csY7" fmla="*/ 2483418 h 2780743"/>
                    <a:gd name="csX8" fmla="*/ 2361711 w 2670477"/>
                    <a:gd name="csY8" fmla="*/ 1948462 h 2780743"/>
                    <a:gd name="csX9" fmla="*/ 2371329 w 2670477"/>
                    <a:gd name="csY9" fmla="*/ 1929590 h 2780743"/>
                    <a:gd name="csX10" fmla="*/ 2670477 w 2670477"/>
                    <a:gd name="csY10" fmla="*/ 1929590 h 2780743"/>
                    <a:gd name="csX11" fmla="*/ 2658444 w 2670477"/>
                    <a:gd name="csY11" fmla="*/ 1960514 h 2780743"/>
                    <a:gd name="csX12" fmla="*/ 1087493 w 2670477"/>
                    <a:gd name="csY12" fmla="*/ 2747047 h 2780743"/>
                    <a:gd name="csX13" fmla="*/ 33696 w 2670477"/>
                    <a:gd name="csY13" fmla="*/ 1087493 h 2780743"/>
                    <a:gd name="csX14" fmla="*/ 1693250 w 2670477"/>
                    <a:gd name="csY14" fmla="*/ 33696 h 2780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70477" h="2780743">
                      <a:moveTo>
                        <a:pt x="1693250" y="33696"/>
                      </a:moveTo>
                      <a:cubicBezTo>
                        <a:pt x="2067885" y="117334"/>
                        <a:pt x="2373153" y="344905"/>
                        <a:pt x="2563853" y="645225"/>
                      </a:cubicBezTo>
                      <a:lnTo>
                        <a:pt x="2600994" y="710390"/>
                      </a:lnTo>
                      <a:lnTo>
                        <a:pt x="2279755" y="710390"/>
                      </a:lnTo>
                      <a:lnTo>
                        <a:pt x="2273950" y="702145"/>
                      </a:lnTo>
                      <a:cubicBezTo>
                        <a:pt x="2119819" y="504034"/>
                        <a:pt x="1898501" y="356288"/>
                        <a:pt x="1634394" y="297326"/>
                      </a:cubicBezTo>
                      <a:cubicBezTo>
                        <a:pt x="1030721" y="162555"/>
                        <a:pt x="432096" y="542676"/>
                        <a:pt x="297325" y="1146349"/>
                      </a:cubicBezTo>
                      <a:cubicBezTo>
                        <a:pt x="162555" y="1750022"/>
                        <a:pt x="542675" y="2348647"/>
                        <a:pt x="1146348" y="2483418"/>
                      </a:cubicBezTo>
                      <a:cubicBezTo>
                        <a:pt x="1636833" y="2592919"/>
                        <a:pt x="2123985" y="2362511"/>
                        <a:pt x="2361711" y="1948462"/>
                      </a:cubicBezTo>
                      <a:lnTo>
                        <a:pt x="2371329" y="1929590"/>
                      </a:lnTo>
                      <a:lnTo>
                        <a:pt x="2670477" y="1929590"/>
                      </a:lnTo>
                      <a:lnTo>
                        <a:pt x="2658444" y="1960514"/>
                      </a:lnTo>
                      <a:cubicBezTo>
                        <a:pt x="2393922" y="2550486"/>
                        <a:pt x="1743105" y="2893413"/>
                        <a:pt x="1087493" y="2747047"/>
                      </a:cubicBezTo>
                      <a:cubicBezTo>
                        <a:pt x="338222" y="2579772"/>
                        <a:pt x="-133579" y="1836764"/>
                        <a:pt x="33696" y="1087493"/>
                      </a:cubicBezTo>
                      <a:cubicBezTo>
                        <a:pt x="200971" y="338222"/>
                        <a:pt x="943979" y="-133579"/>
                        <a:pt x="1693250" y="33696"/>
                      </a:cubicBez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24" name="Oval 23">
                  <a:extLst>
                    <a:ext uri="{FF2B5EF4-FFF2-40B4-BE49-F238E27FC236}">
                      <a16:creationId xmlns:a16="http://schemas.microsoft.com/office/drawing/2014/main" id="{4648125A-952F-FE81-DE8C-E80C04D89830}"/>
                    </a:ext>
                  </a:extLst>
                </p:cNvPr>
                <p:cNvSpPr/>
                <p:nvPr/>
              </p:nvSpPr>
              <p:spPr>
                <a:xfrm>
                  <a:off x="1853501" y="2286001"/>
                  <a:ext cx="1717963" cy="1717963"/>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16" name="Graphic 15" descr="Bank with solid fill">
                <a:extLst>
                  <a:ext uri="{FF2B5EF4-FFF2-40B4-BE49-F238E27FC236}">
                    <a16:creationId xmlns:a16="http://schemas.microsoft.com/office/drawing/2014/main" id="{EC975DB3-E4E7-E680-02A4-6B72F06503B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643331" y="1765638"/>
                <a:ext cx="393192" cy="393192"/>
              </a:xfrm>
              <a:prstGeom prst="rect">
                <a:avLst/>
              </a:prstGeom>
            </p:spPr>
          </p:pic>
        </p:grpSp>
        <p:sp>
          <p:nvSpPr>
            <p:cNvPr id="46" name="TextBox 45">
              <a:extLst>
                <a:ext uri="{FF2B5EF4-FFF2-40B4-BE49-F238E27FC236}">
                  <a16:creationId xmlns:a16="http://schemas.microsoft.com/office/drawing/2014/main" id="{5A37FB90-1CE8-63CD-0E75-711DFB9D022C}"/>
                </a:ext>
              </a:extLst>
            </p:cNvPr>
            <p:cNvSpPr txBox="1"/>
            <p:nvPr/>
          </p:nvSpPr>
          <p:spPr>
            <a:xfrm>
              <a:off x="951686" y="2568829"/>
              <a:ext cx="1754293" cy="276999"/>
            </a:xfrm>
            <a:prstGeom prst="rect">
              <a:avLst/>
            </a:prstGeom>
            <a:noFill/>
          </p:spPr>
          <p:txBody>
            <a:bodyPr wrap="square" rtlCol="0">
              <a:spAutoFit/>
            </a:bodyPr>
            <a:lstStyle/>
            <a:p>
              <a:pPr algn="ctr"/>
              <a:r>
                <a:rPr lang="en-US" sz="1200" b="1" dirty="0">
                  <a:solidFill>
                    <a:schemeClr val="bg2">
                      <a:lumMod val="25000"/>
                    </a:schemeClr>
                  </a:solidFill>
                  <a:latin typeface="Roboto" pitchFamily="2" charset="0"/>
                  <a:ea typeface="Roboto" pitchFamily="2" charset="0"/>
                </a:rPr>
                <a:t>Giao dịch ngân hàng</a:t>
              </a:r>
              <a:endParaRPr lang="vi-VN" sz="1200" dirty="0">
                <a:solidFill>
                  <a:schemeClr val="bg2">
                    <a:lumMod val="25000"/>
                  </a:schemeClr>
                </a:solidFill>
                <a:latin typeface="Roboto" pitchFamily="2" charset="0"/>
                <a:ea typeface="Roboto" pitchFamily="2" charset="0"/>
              </a:endParaRPr>
            </a:p>
          </p:txBody>
        </p:sp>
      </p:grpSp>
      <p:grpSp>
        <p:nvGrpSpPr>
          <p:cNvPr id="56" name="Group 55">
            <a:extLst>
              <a:ext uri="{FF2B5EF4-FFF2-40B4-BE49-F238E27FC236}">
                <a16:creationId xmlns:a16="http://schemas.microsoft.com/office/drawing/2014/main" id="{BA2F71EF-992B-A73F-5C17-3BE57ED5B98C}"/>
              </a:ext>
            </a:extLst>
          </p:cNvPr>
          <p:cNvGrpSpPr/>
          <p:nvPr/>
        </p:nvGrpSpPr>
        <p:grpSpPr>
          <a:xfrm>
            <a:off x="2930870" y="1474541"/>
            <a:ext cx="1842298" cy="1371287"/>
            <a:chOff x="2930870" y="1474541"/>
            <a:chExt cx="1842298" cy="1371287"/>
          </a:xfrm>
        </p:grpSpPr>
        <p:grpSp>
          <p:nvGrpSpPr>
            <p:cNvPr id="38" name="Group 37">
              <a:extLst>
                <a:ext uri="{FF2B5EF4-FFF2-40B4-BE49-F238E27FC236}">
                  <a16:creationId xmlns:a16="http://schemas.microsoft.com/office/drawing/2014/main" id="{9C832681-57E7-984E-CB12-7F2F5C2C0085}"/>
                </a:ext>
              </a:extLst>
            </p:cNvPr>
            <p:cNvGrpSpPr/>
            <p:nvPr/>
          </p:nvGrpSpPr>
          <p:grpSpPr>
            <a:xfrm>
              <a:off x="3344188" y="1474541"/>
              <a:ext cx="1015663" cy="975388"/>
              <a:chOff x="3318369" y="1474541"/>
              <a:chExt cx="1015663" cy="975388"/>
            </a:xfrm>
          </p:grpSpPr>
          <p:grpSp>
            <p:nvGrpSpPr>
              <p:cNvPr id="2" name="Group 1">
                <a:extLst>
                  <a:ext uri="{FF2B5EF4-FFF2-40B4-BE49-F238E27FC236}">
                    <a16:creationId xmlns:a16="http://schemas.microsoft.com/office/drawing/2014/main" id="{23F4CDAD-24FC-8D58-8317-0D36C7C1A976}"/>
                  </a:ext>
                </a:extLst>
              </p:cNvPr>
              <p:cNvGrpSpPr/>
              <p:nvPr/>
            </p:nvGrpSpPr>
            <p:grpSpPr>
              <a:xfrm rot="15849195">
                <a:off x="3338507" y="1454403"/>
                <a:ext cx="975388" cy="1015663"/>
                <a:chOff x="1377244" y="1754611"/>
                <a:chExt cx="2670477" cy="2780743"/>
              </a:xfrm>
            </p:grpSpPr>
            <p:sp>
              <p:nvSpPr>
                <p:cNvPr id="3" name="Freeform: Shape 2">
                  <a:extLst>
                    <a:ext uri="{FF2B5EF4-FFF2-40B4-BE49-F238E27FC236}">
                      <a16:creationId xmlns:a16="http://schemas.microsoft.com/office/drawing/2014/main" id="{7D4A071C-97D6-6199-30B8-9E34078A2E13}"/>
                    </a:ext>
                  </a:extLst>
                </p:cNvPr>
                <p:cNvSpPr/>
                <p:nvPr/>
              </p:nvSpPr>
              <p:spPr>
                <a:xfrm rot="20844904">
                  <a:off x="1377244" y="1754611"/>
                  <a:ext cx="2670477" cy="2780743"/>
                </a:xfrm>
                <a:custGeom>
                  <a:avLst/>
                  <a:gdLst>
                    <a:gd name="csX0" fmla="*/ 1693250 w 2670477"/>
                    <a:gd name="csY0" fmla="*/ 33696 h 2780743"/>
                    <a:gd name="csX1" fmla="*/ 2563853 w 2670477"/>
                    <a:gd name="csY1" fmla="*/ 645225 h 2780743"/>
                    <a:gd name="csX2" fmla="*/ 2600994 w 2670477"/>
                    <a:gd name="csY2" fmla="*/ 710390 h 2780743"/>
                    <a:gd name="csX3" fmla="*/ 2279755 w 2670477"/>
                    <a:gd name="csY3" fmla="*/ 710390 h 2780743"/>
                    <a:gd name="csX4" fmla="*/ 2273950 w 2670477"/>
                    <a:gd name="csY4" fmla="*/ 702145 h 2780743"/>
                    <a:gd name="csX5" fmla="*/ 1634394 w 2670477"/>
                    <a:gd name="csY5" fmla="*/ 297326 h 2780743"/>
                    <a:gd name="csX6" fmla="*/ 297325 w 2670477"/>
                    <a:gd name="csY6" fmla="*/ 1146349 h 2780743"/>
                    <a:gd name="csX7" fmla="*/ 1146348 w 2670477"/>
                    <a:gd name="csY7" fmla="*/ 2483418 h 2780743"/>
                    <a:gd name="csX8" fmla="*/ 2361711 w 2670477"/>
                    <a:gd name="csY8" fmla="*/ 1948462 h 2780743"/>
                    <a:gd name="csX9" fmla="*/ 2371329 w 2670477"/>
                    <a:gd name="csY9" fmla="*/ 1929590 h 2780743"/>
                    <a:gd name="csX10" fmla="*/ 2670477 w 2670477"/>
                    <a:gd name="csY10" fmla="*/ 1929590 h 2780743"/>
                    <a:gd name="csX11" fmla="*/ 2658444 w 2670477"/>
                    <a:gd name="csY11" fmla="*/ 1960514 h 2780743"/>
                    <a:gd name="csX12" fmla="*/ 1087493 w 2670477"/>
                    <a:gd name="csY12" fmla="*/ 2747047 h 2780743"/>
                    <a:gd name="csX13" fmla="*/ 33696 w 2670477"/>
                    <a:gd name="csY13" fmla="*/ 1087493 h 2780743"/>
                    <a:gd name="csX14" fmla="*/ 1693250 w 2670477"/>
                    <a:gd name="csY14" fmla="*/ 33696 h 2780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70477" h="2780743">
                      <a:moveTo>
                        <a:pt x="1693250" y="33696"/>
                      </a:moveTo>
                      <a:cubicBezTo>
                        <a:pt x="2067885" y="117334"/>
                        <a:pt x="2373153" y="344905"/>
                        <a:pt x="2563853" y="645225"/>
                      </a:cubicBezTo>
                      <a:lnTo>
                        <a:pt x="2600994" y="710390"/>
                      </a:lnTo>
                      <a:lnTo>
                        <a:pt x="2279755" y="710390"/>
                      </a:lnTo>
                      <a:lnTo>
                        <a:pt x="2273950" y="702145"/>
                      </a:lnTo>
                      <a:cubicBezTo>
                        <a:pt x="2119819" y="504034"/>
                        <a:pt x="1898501" y="356288"/>
                        <a:pt x="1634394" y="297326"/>
                      </a:cubicBezTo>
                      <a:cubicBezTo>
                        <a:pt x="1030721" y="162555"/>
                        <a:pt x="432096" y="542676"/>
                        <a:pt x="297325" y="1146349"/>
                      </a:cubicBezTo>
                      <a:cubicBezTo>
                        <a:pt x="162555" y="1750022"/>
                        <a:pt x="542675" y="2348647"/>
                        <a:pt x="1146348" y="2483418"/>
                      </a:cubicBezTo>
                      <a:cubicBezTo>
                        <a:pt x="1636833" y="2592919"/>
                        <a:pt x="2123985" y="2362511"/>
                        <a:pt x="2361711" y="1948462"/>
                      </a:cubicBezTo>
                      <a:lnTo>
                        <a:pt x="2371329" y="1929590"/>
                      </a:lnTo>
                      <a:lnTo>
                        <a:pt x="2670477" y="1929590"/>
                      </a:lnTo>
                      <a:lnTo>
                        <a:pt x="2658444" y="1960514"/>
                      </a:lnTo>
                      <a:cubicBezTo>
                        <a:pt x="2393922" y="2550486"/>
                        <a:pt x="1743105" y="2893413"/>
                        <a:pt x="1087493" y="2747047"/>
                      </a:cubicBezTo>
                      <a:cubicBezTo>
                        <a:pt x="338222" y="2579772"/>
                        <a:pt x="-133579" y="1836764"/>
                        <a:pt x="33696" y="1087493"/>
                      </a:cubicBezTo>
                      <a:cubicBezTo>
                        <a:pt x="200971" y="338222"/>
                        <a:pt x="943979" y="-133579"/>
                        <a:pt x="1693250" y="33696"/>
                      </a:cubicBez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4" name="Oval 3">
                  <a:extLst>
                    <a:ext uri="{FF2B5EF4-FFF2-40B4-BE49-F238E27FC236}">
                      <a16:creationId xmlns:a16="http://schemas.microsoft.com/office/drawing/2014/main" id="{3406ABE8-E127-8BD1-6BB6-958AA095AEDA}"/>
                    </a:ext>
                  </a:extLst>
                </p:cNvPr>
                <p:cNvSpPr/>
                <p:nvPr/>
              </p:nvSpPr>
              <p:spPr>
                <a:xfrm>
                  <a:off x="1853501" y="2286001"/>
                  <a:ext cx="1717963" cy="1717963"/>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18" name="Graphic 17" descr="Transfer with solid fill">
                <a:extLst>
                  <a:ext uri="{FF2B5EF4-FFF2-40B4-BE49-F238E27FC236}">
                    <a16:creationId xmlns:a16="http://schemas.microsoft.com/office/drawing/2014/main" id="{4B82FE1E-FC9E-867B-16CA-A6ED9AE777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79417" y="1733634"/>
                <a:ext cx="457200" cy="457200"/>
              </a:xfrm>
              <a:prstGeom prst="rect">
                <a:avLst/>
              </a:prstGeom>
            </p:spPr>
          </p:pic>
        </p:grpSp>
        <p:sp>
          <p:nvSpPr>
            <p:cNvPr id="48" name="TextBox 47">
              <a:extLst>
                <a:ext uri="{FF2B5EF4-FFF2-40B4-BE49-F238E27FC236}">
                  <a16:creationId xmlns:a16="http://schemas.microsoft.com/office/drawing/2014/main" id="{687091BF-3ADC-8D64-39B9-41CD375C1D8B}"/>
                </a:ext>
              </a:extLst>
            </p:cNvPr>
            <p:cNvSpPr txBox="1"/>
            <p:nvPr/>
          </p:nvSpPr>
          <p:spPr>
            <a:xfrm>
              <a:off x="2930870" y="2568829"/>
              <a:ext cx="1842298" cy="276999"/>
            </a:xfrm>
            <a:prstGeom prst="rect">
              <a:avLst/>
            </a:prstGeom>
            <a:noFill/>
          </p:spPr>
          <p:txBody>
            <a:bodyPr wrap="square" rtlCol="0">
              <a:spAutoFit/>
            </a:bodyPr>
            <a:lstStyle/>
            <a:p>
              <a:pPr algn="ctr"/>
              <a:r>
                <a:rPr lang="en-US" sz="1200" b="1" dirty="0">
                  <a:solidFill>
                    <a:schemeClr val="bg2">
                      <a:lumMod val="25000"/>
                    </a:schemeClr>
                  </a:solidFill>
                  <a:latin typeface="Roboto" pitchFamily="2" charset="0"/>
                  <a:ea typeface="Roboto" pitchFamily="2" charset="0"/>
                </a:rPr>
                <a:t>Giao dịch qua Mobile-ID</a:t>
              </a:r>
              <a:endParaRPr lang="vi-VN" sz="1200" b="1" dirty="0">
                <a:solidFill>
                  <a:schemeClr val="bg2">
                    <a:lumMod val="25000"/>
                  </a:schemeClr>
                </a:solidFill>
                <a:latin typeface="Roboto" pitchFamily="2" charset="0"/>
                <a:ea typeface="Roboto" pitchFamily="2" charset="0"/>
              </a:endParaRPr>
            </a:p>
          </p:txBody>
        </p:sp>
      </p:grpSp>
      <p:grpSp>
        <p:nvGrpSpPr>
          <p:cNvPr id="57" name="Group 56">
            <a:extLst>
              <a:ext uri="{FF2B5EF4-FFF2-40B4-BE49-F238E27FC236}">
                <a16:creationId xmlns:a16="http://schemas.microsoft.com/office/drawing/2014/main" id="{FD3A5520-B43D-2152-5F5A-FA089009975F}"/>
              </a:ext>
            </a:extLst>
          </p:cNvPr>
          <p:cNvGrpSpPr/>
          <p:nvPr/>
        </p:nvGrpSpPr>
        <p:grpSpPr>
          <a:xfrm>
            <a:off x="4911463" y="1502737"/>
            <a:ext cx="1842298" cy="1343091"/>
            <a:chOff x="4911463" y="1502737"/>
            <a:chExt cx="1842298" cy="1343091"/>
          </a:xfrm>
        </p:grpSpPr>
        <p:grpSp>
          <p:nvGrpSpPr>
            <p:cNvPr id="40" name="Group 39">
              <a:extLst>
                <a:ext uri="{FF2B5EF4-FFF2-40B4-BE49-F238E27FC236}">
                  <a16:creationId xmlns:a16="http://schemas.microsoft.com/office/drawing/2014/main" id="{47846C57-8240-5889-6C1E-E28C11B9F693}"/>
                </a:ext>
              </a:extLst>
            </p:cNvPr>
            <p:cNvGrpSpPr/>
            <p:nvPr/>
          </p:nvGrpSpPr>
          <p:grpSpPr>
            <a:xfrm>
              <a:off x="5324781" y="1502737"/>
              <a:ext cx="1015663" cy="975388"/>
              <a:chOff x="5324780" y="1502737"/>
              <a:chExt cx="1015663" cy="975388"/>
            </a:xfrm>
          </p:grpSpPr>
          <p:grpSp>
            <p:nvGrpSpPr>
              <p:cNvPr id="6" name="Group 5">
                <a:extLst>
                  <a:ext uri="{FF2B5EF4-FFF2-40B4-BE49-F238E27FC236}">
                    <a16:creationId xmlns:a16="http://schemas.microsoft.com/office/drawing/2014/main" id="{300E680C-2FD7-5C7A-327C-24678C83C1F9}"/>
                  </a:ext>
                </a:extLst>
              </p:cNvPr>
              <p:cNvGrpSpPr/>
              <p:nvPr/>
            </p:nvGrpSpPr>
            <p:grpSpPr>
              <a:xfrm rot="17797333">
                <a:off x="5344918" y="1482599"/>
                <a:ext cx="975388" cy="1015663"/>
                <a:chOff x="1377244" y="1754611"/>
                <a:chExt cx="2670477" cy="2780743"/>
              </a:xfrm>
            </p:grpSpPr>
            <p:sp>
              <p:nvSpPr>
                <p:cNvPr id="7" name="Freeform: Shape 6">
                  <a:extLst>
                    <a:ext uri="{FF2B5EF4-FFF2-40B4-BE49-F238E27FC236}">
                      <a16:creationId xmlns:a16="http://schemas.microsoft.com/office/drawing/2014/main" id="{C1B9925C-8078-9234-9FD6-6E1D70EFCAE7}"/>
                    </a:ext>
                  </a:extLst>
                </p:cNvPr>
                <p:cNvSpPr/>
                <p:nvPr/>
              </p:nvSpPr>
              <p:spPr>
                <a:xfrm rot="20844904">
                  <a:off x="1377244" y="1754611"/>
                  <a:ext cx="2670477" cy="2780743"/>
                </a:xfrm>
                <a:custGeom>
                  <a:avLst/>
                  <a:gdLst>
                    <a:gd name="csX0" fmla="*/ 1693250 w 2670477"/>
                    <a:gd name="csY0" fmla="*/ 33696 h 2780743"/>
                    <a:gd name="csX1" fmla="*/ 2563853 w 2670477"/>
                    <a:gd name="csY1" fmla="*/ 645225 h 2780743"/>
                    <a:gd name="csX2" fmla="*/ 2600994 w 2670477"/>
                    <a:gd name="csY2" fmla="*/ 710390 h 2780743"/>
                    <a:gd name="csX3" fmla="*/ 2279755 w 2670477"/>
                    <a:gd name="csY3" fmla="*/ 710390 h 2780743"/>
                    <a:gd name="csX4" fmla="*/ 2273950 w 2670477"/>
                    <a:gd name="csY4" fmla="*/ 702145 h 2780743"/>
                    <a:gd name="csX5" fmla="*/ 1634394 w 2670477"/>
                    <a:gd name="csY5" fmla="*/ 297326 h 2780743"/>
                    <a:gd name="csX6" fmla="*/ 297325 w 2670477"/>
                    <a:gd name="csY6" fmla="*/ 1146349 h 2780743"/>
                    <a:gd name="csX7" fmla="*/ 1146348 w 2670477"/>
                    <a:gd name="csY7" fmla="*/ 2483418 h 2780743"/>
                    <a:gd name="csX8" fmla="*/ 2361711 w 2670477"/>
                    <a:gd name="csY8" fmla="*/ 1948462 h 2780743"/>
                    <a:gd name="csX9" fmla="*/ 2371329 w 2670477"/>
                    <a:gd name="csY9" fmla="*/ 1929590 h 2780743"/>
                    <a:gd name="csX10" fmla="*/ 2670477 w 2670477"/>
                    <a:gd name="csY10" fmla="*/ 1929590 h 2780743"/>
                    <a:gd name="csX11" fmla="*/ 2658444 w 2670477"/>
                    <a:gd name="csY11" fmla="*/ 1960514 h 2780743"/>
                    <a:gd name="csX12" fmla="*/ 1087493 w 2670477"/>
                    <a:gd name="csY12" fmla="*/ 2747047 h 2780743"/>
                    <a:gd name="csX13" fmla="*/ 33696 w 2670477"/>
                    <a:gd name="csY13" fmla="*/ 1087493 h 2780743"/>
                    <a:gd name="csX14" fmla="*/ 1693250 w 2670477"/>
                    <a:gd name="csY14" fmla="*/ 33696 h 2780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70477" h="2780743">
                      <a:moveTo>
                        <a:pt x="1693250" y="33696"/>
                      </a:moveTo>
                      <a:cubicBezTo>
                        <a:pt x="2067885" y="117334"/>
                        <a:pt x="2373153" y="344905"/>
                        <a:pt x="2563853" y="645225"/>
                      </a:cubicBezTo>
                      <a:lnTo>
                        <a:pt x="2600994" y="710390"/>
                      </a:lnTo>
                      <a:lnTo>
                        <a:pt x="2279755" y="710390"/>
                      </a:lnTo>
                      <a:lnTo>
                        <a:pt x="2273950" y="702145"/>
                      </a:lnTo>
                      <a:cubicBezTo>
                        <a:pt x="2119819" y="504034"/>
                        <a:pt x="1898501" y="356288"/>
                        <a:pt x="1634394" y="297326"/>
                      </a:cubicBezTo>
                      <a:cubicBezTo>
                        <a:pt x="1030721" y="162555"/>
                        <a:pt x="432096" y="542676"/>
                        <a:pt x="297325" y="1146349"/>
                      </a:cubicBezTo>
                      <a:cubicBezTo>
                        <a:pt x="162555" y="1750022"/>
                        <a:pt x="542675" y="2348647"/>
                        <a:pt x="1146348" y="2483418"/>
                      </a:cubicBezTo>
                      <a:cubicBezTo>
                        <a:pt x="1636833" y="2592919"/>
                        <a:pt x="2123985" y="2362511"/>
                        <a:pt x="2361711" y="1948462"/>
                      </a:cubicBezTo>
                      <a:lnTo>
                        <a:pt x="2371329" y="1929590"/>
                      </a:lnTo>
                      <a:lnTo>
                        <a:pt x="2670477" y="1929590"/>
                      </a:lnTo>
                      <a:lnTo>
                        <a:pt x="2658444" y="1960514"/>
                      </a:lnTo>
                      <a:cubicBezTo>
                        <a:pt x="2393922" y="2550486"/>
                        <a:pt x="1743105" y="2893413"/>
                        <a:pt x="1087493" y="2747047"/>
                      </a:cubicBezTo>
                      <a:cubicBezTo>
                        <a:pt x="338222" y="2579772"/>
                        <a:pt x="-133579" y="1836764"/>
                        <a:pt x="33696" y="1087493"/>
                      </a:cubicBezTo>
                      <a:cubicBezTo>
                        <a:pt x="200971" y="338222"/>
                        <a:pt x="943979" y="-133579"/>
                        <a:pt x="1693250" y="33696"/>
                      </a:cubicBez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8" name="Oval 7">
                  <a:extLst>
                    <a:ext uri="{FF2B5EF4-FFF2-40B4-BE49-F238E27FC236}">
                      <a16:creationId xmlns:a16="http://schemas.microsoft.com/office/drawing/2014/main" id="{E47A39D5-3AE4-03F3-C0D7-E4F4434274B9}"/>
                    </a:ext>
                  </a:extLst>
                </p:cNvPr>
                <p:cNvSpPr/>
                <p:nvPr/>
              </p:nvSpPr>
              <p:spPr>
                <a:xfrm>
                  <a:off x="1853501" y="2286001"/>
                  <a:ext cx="1717963" cy="1717963"/>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23" name="Graphic 22" descr="Database with solid fill">
                <a:extLst>
                  <a:ext uri="{FF2B5EF4-FFF2-40B4-BE49-F238E27FC236}">
                    <a16:creationId xmlns:a16="http://schemas.microsoft.com/office/drawing/2014/main" id="{FDD5C5FA-5388-9BD9-D7F6-92847814040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12614" y="1770432"/>
                <a:ext cx="439996" cy="439996"/>
              </a:xfrm>
              <a:prstGeom prst="rect">
                <a:avLst/>
              </a:prstGeom>
            </p:spPr>
          </p:pic>
        </p:grpSp>
        <p:sp>
          <p:nvSpPr>
            <p:cNvPr id="50" name="TextBox 49">
              <a:extLst>
                <a:ext uri="{FF2B5EF4-FFF2-40B4-BE49-F238E27FC236}">
                  <a16:creationId xmlns:a16="http://schemas.microsoft.com/office/drawing/2014/main" id="{AEC64D19-521C-86E8-C95B-DE2F79719B19}"/>
                </a:ext>
              </a:extLst>
            </p:cNvPr>
            <p:cNvSpPr txBox="1"/>
            <p:nvPr/>
          </p:nvSpPr>
          <p:spPr>
            <a:xfrm>
              <a:off x="4911463" y="2568829"/>
              <a:ext cx="1842298" cy="276999"/>
            </a:xfrm>
            <a:prstGeom prst="rect">
              <a:avLst/>
            </a:prstGeom>
            <a:noFill/>
          </p:spPr>
          <p:txBody>
            <a:bodyPr wrap="square" rtlCol="0">
              <a:spAutoFit/>
            </a:bodyPr>
            <a:lstStyle/>
            <a:p>
              <a:pPr algn="ctr"/>
              <a:r>
                <a:rPr lang="en-US" sz="1200" b="1" dirty="0">
                  <a:solidFill>
                    <a:schemeClr val="bg2">
                      <a:lumMod val="25000"/>
                    </a:schemeClr>
                  </a:solidFill>
                  <a:latin typeface="Roboto" pitchFamily="2" charset="0"/>
                  <a:ea typeface="Roboto" pitchFamily="2" charset="0"/>
                </a:rPr>
                <a:t>Trạng thái RS-HUB/CA</a:t>
              </a:r>
              <a:endParaRPr lang="vi-VN" sz="1200" b="1" dirty="0">
                <a:solidFill>
                  <a:schemeClr val="bg2">
                    <a:lumMod val="25000"/>
                  </a:schemeClr>
                </a:solidFill>
                <a:latin typeface="Roboto" pitchFamily="2" charset="0"/>
                <a:ea typeface="Roboto" pitchFamily="2" charset="0"/>
              </a:endParaRPr>
            </a:p>
          </p:txBody>
        </p:sp>
      </p:grpSp>
      <p:grpSp>
        <p:nvGrpSpPr>
          <p:cNvPr id="58" name="Group 57">
            <a:extLst>
              <a:ext uri="{FF2B5EF4-FFF2-40B4-BE49-F238E27FC236}">
                <a16:creationId xmlns:a16="http://schemas.microsoft.com/office/drawing/2014/main" id="{2A96DA2A-C33D-4D64-3CE2-34B01120A61C}"/>
              </a:ext>
            </a:extLst>
          </p:cNvPr>
          <p:cNvGrpSpPr/>
          <p:nvPr/>
        </p:nvGrpSpPr>
        <p:grpSpPr>
          <a:xfrm>
            <a:off x="6892056" y="1494714"/>
            <a:ext cx="1842298" cy="1351114"/>
            <a:chOff x="6892056" y="1494714"/>
            <a:chExt cx="1842298" cy="1351114"/>
          </a:xfrm>
        </p:grpSpPr>
        <p:grpSp>
          <p:nvGrpSpPr>
            <p:cNvPr id="42" name="Group 41">
              <a:extLst>
                <a:ext uri="{FF2B5EF4-FFF2-40B4-BE49-F238E27FC236}">
                  <a16:creationId xmlns:a16="http://schemas.microsoft.com/office/drawing/2014/main" id="{A29569EC-C2DA-2700-82CC-D6772BF53202}"/>
                </a:ext>
              </a:extLst>
            </p:cNvPr>
            <p:cNvGrpSpPr/>
            <p:nvPr/>
          </p:nvGrpSpPr>
          <p:grpSpPr>
            <a:xfrm>
              <a:off x="7325511" y="1494714"/>
              <a:ext cx="975388" cy="1015663"/>
              <a:chOff x="7331191" y="1494714"/>
              <a:chExt cx="975388" cy="1015663"/>
            </a:xfrm>
          </p:grpSpPr>
          <p:grpSp>
            <p:nvGrpSpPr>
              <p:cNvPr id="9" name="Group 8">
                <a:extLst>
                  <a:ext uri="{FF2B5EF4-FFF2-40B4-BE49-F238E27FC236}">
                    <a16:creationId xmlns:a16="http://schemas.microsoft.com/office/drawing/2014/main" id="{7CA5ADF6-4C54-BDBC-6EED-D969754B207B}"/>
                  </a:ext>
                </a:extLst>
              </p:cNvPr>
              <p:cNvGrpSpPr/>
              <p:nvPr/>
            </p:nvGrpSpPr>
            <p:grpSpPr>
              <a:xfrm rot="19742843">
                <a:off x="7331191" y="1494714"/>
                <a:ext cx="975388" cy="1015663"/>
                <a:chOff x="1377244" y="1754611"/>
                <a:chExt cx="2670477" cy="2780743"/>
              </a:xfrm>
            </p:grpSpPr>
            <p:sp>
              <p:nvSpPr>
                <p:cNvPr id="10" name="Freeform: Shape 9">
                  <a:extLst>
                    <a:ext uri="{FF2B5EF4-FFF2-40B4-BE49-F238E27FC236}">
                      <a16:creationId xmlns:a16="http://schemas.microsoft.com/office/drawing/2014/main" id="{C95EDF53-1217-A3CF-D179-F5EAF31BFF2C}"/>
                    </a:ext>
                  </a:extLst>
                </p:cNvPr>
                <p:cNvSpPr/>
                <p:nvPr/>
              </p:nvSpPr>
              <p:spPr>
                <a:xfrm rot="20844904">
                  <a:off x="1377244" y="1754611"/>
                  <a:ext cx="2670477" cy="2780743"/>
                </a:xfrm>
                <a:custGeom>
                  <a:avLst/>
                  <a:gdLst>
                    <a:gd name="csX0" fmla="*/ 1693250 w 2670477"/>
                    <a:gd name="csY0" fmla="*/ 33696 h 2780743"/>
                    <a:gd name="csX1" fmla="*/ 2563853 w 2670477"/>
                    <a:gd name="csY1" fmla="*/ 645225 h 2780743"/>
                    <a:gd name="csX2" fmla="*/ 2600994 w 2670477"/>
                    <a:gd name="csY2" fmla="*/ 710390 h 2780743"/>
                    <a:gd name="csX3" fmla="*/ 2279755 w 2670477"/>
                    <a:gd name="csY3" fmla="*/ 710390 h 2780743"/>
                    <a:gd name="csX4" fmla="*/ 2273950 w 2670477"/>
                    <a:gd name="csY4" fmla="*/ 702145 h 2780743"/>
                    <a:gd name="csX5" fmla="*/ 1634394 w 2670477"/>
                    <a:gd name="csY5" fmla="*/ 297326 h 2780743"/>
                    <a:gd name="csX6" fmla="*/ 297325 w 2670477"/>
                    <a:gd name="csY6" fmla="*/ 1146349 h 2780743"/>
                    <a:gd name="csX7" fmla="*/ 1146348 w 2670477"/>
                    <a:gd name="csY7" fmla="*/ 2483418 h 2780743"/>
                    <a:gd name="csX8" fmla="*/ 2361711 w 2670477"/>
                    <a:gd name="csY8" fmla="*/ 1948462 h 2780743"/>
                    <a:gd name="csX9" fmla="*/ 2371329 w 2670477"/>
                    <a:gd name="csY9" fmla="*/ 1929590 h 2780743"/>
                    <a:gd name="csX10" fmla="*/ 2670477 w 2670477"/>
                    <a:gd name="csY10" fmla="*/ 1929590 h 2780743"/>
                    <a:gd name="csX11" fmla="*/ 2658444 w 2670477"/>
                    <a:gd name="csY11" fmla="*/ 1960514 h 2780743"/>
                    <a:gd name="csX12" fmla="*/ 1087493 w 2670477"/>
                    <a:gd name="csY12" fmla="*/ 2747047 h 2780743"/>
                    <a:gd name="csX13" fmla="*/ 33696 w 2670477"/>
                    <a:gd name="csY13" fmla="*/ 1087493 h 2780743"/>
                    <a:gd name="csX14" fmla="*/ 1693250 w 2670477"/>
                    <a:gd name="csY14" fmla="*/ 33696 h 2780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70477" h="2780743">
                      <a:moveTo>
                        <a:pt x="1693250" y="33696"/>
                      </a:moveTo>
                      <a:cubicBezTo>
                        <a:pt x="2067885" y="117334"/>
                        <a:pt x="2373153" y="344905"/>
                        <a:pt x="2563853" y="645225"/>
                      </a:cubicBezTo>
                      <a:lnTo>
                        <a:pt x="2600994" y="710390"/>
                      </a:lnTo>
                      <a:lnTo>
                        <a:pt x="2279755" y="710390"/>
                      </a:lnTo>
                      <a:lnTo>
                        <a:pt x="2273950" y="702145"/>
                      </a:lnTo>
                      <a:cubicBezTo>
                        <a:pt x="2119819" y="504034"/>
                        <a:pt x="1898501" y="356288"/>
                        <a:pt x="1634394" y="297326"/>
                      </a:cubicBezTo>
                      <a:cubicBezTo>
                        <a:pt x="1030721" y="162555"/>
                        <a:pt x="432096" y="542676"/>
                        <a:pt x="297325" y="1146349"/>
                      </a:cubicBezTo>
                      <a:cubicBezTo>
                        <a:pt x="162555" y="1750022"/>
                        <a:pt x="542675" y="2348647"/>
                        <a:pt x="1146348" y="2483418"/>
                      </a:cubicBezTo>
                      <a:cubicBezTo>
                        <a:pt x="1636833" y="2592919"/>
                        <a:pt x="2123985" y="2362511"/>
                        <a:pt x="2361711" y="1948462"/>
                      </a:cubicBezTo>
                      <a:lnTo>
                        <a:pt x="2371329" y="1929590"/>
                      </a:lnTo>
                      <a:lnTo>
                        <a:pt x="2670477" y="1929590"/>
                      </a:lnTo>
                      <a:lnTo>
                        <a:pt x="2658444" y="1960514"/>
                      </a:lnTo>
                      <a:cubicBezTo>
                        <a:pt x="2393922" y="2550486"/>
                        <a:pt x="1743105" y="2893413"/>
                        <a:pt x="1087493" y="2747047"/>
                      </a:cubicBezTo>
                      <a:cubicBezTo>
                        <a:pt x="338222" y="2579772"/>
                        <a:pt x="-133579" y="1836764"/>
                        <a:pt x="33696" y="1087493"/>
                      </a:cubicBezTo>
                      <a:cubicBezTo>
                        <a:pt x="200971" y="338222"/>
                        <a:pt x="943979" y="-133579"/>
                        <a:pt x="1693250" y="33696"/>
                      </a:cubicBez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1" name="Oval 10">
                  <a:extLst>
                    <a:ext uri="{FF2B5EF4-FFF2-40B4-BE49-F238E27FC236}">
                      <a16:creationId xmlns:a16="http://schemas.microsoft.com/office/drawing/2014/main" id="{1D31D3E5-F7A6-249C-F11F-8F75FC296EFB}"/>
                    </a:ext>
                  </a:extLst>
                </p:cNvPr>
                <p:cNvSpPr/>
                <p:nvPr/>
              </p:nvSpPr>
              <p:spPr>
                <a:xfrm>
                  <a:off x="1853501" y="2286001"/>
                  <a:ext cx="1717963" cy="1717963"/>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grpSp>
          <p:pic>
            <p:nvPicPr>
              <p:cNvPr id="34" name="Graphic 33" descr="Contract with solid fill">
                <a:extLst>
                  <a:ext uri="{FF2B5EF4-FFF2-40B4-BE49-F238E27FC236}">
                    <a16:creationId xmlns:a16="http://schemas.microsoft.com/office/drawing/2014/main" id="{F7BB7330-454E-A5C0-C8A7-2F02673F210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14070" y="1800799"/>
                <a:ext cx="409629" cy="409629"/>
              </a:xfrm>
              <a:prstGeom prst="rect">
                <a:avLst/>
              </a:prstGeom>
            </p:spPr>
          </p:pic>
        </p:grpSp>
        <p:sp>
          <p:nvSpPr>
            <p:cNvPr id="52" name="TextBox 51">
              <a:extLst>
                <a:ext uri="{FF2B5EF4-FFF2-40B4-BE49-F238E27FC236}">
                  <a16:creationId xmlns:a16="http://schemas.microsoft.com/office/drawing/2014/main" id="{741DB81B-5F88-4EC3-570B-16951F7E1742}"/>
                </a:ext>
              </a:extLst>
            </p:cNvPr>
            <p:cNvSpPr txBox="1"/>
            <p:nvPr/>
          </p:nvSpPr>
          <p:spPr>
            <a:xfrm>
              <a:off x="6892056" y="2568829"/>
              <a:ext cx="1842298" cy="276999"/>
            </a:xfrm>
            <a:prstGeom prst="rect">
              <a:avLst/>
            </a:prstGeom>
            <a:noFill/>
          </p:spPr>
          <p:txBody>
            <a:bodyPr wrap="square" rtlCol="0">
              <a:spAutoFit/>
            </a:bodyPr>
            <a:lstStyle/>
            <a:p>
              <a:pPr algn="ctr"/>
              <a:r>
                <a:rPr lang="en-US" sz="1200" b="1" dirty="0">
                  <a:solidFill>
                    <a:schemeClr val="bg2">
                      <a:lumMod val="25000"/>
                    </a:schemeClr>
                  </a:solidFill>
                  <a:latin typeface="Roboto" pitchFamily="2" charset="0"/>
                  <a:ea typeface="Roboto" pitchFamily="2" charset="0"/>
                </a:rPr>
                <a:t>Tài liệu đã ký</a:t>
              </a:r>
              <a:endParaRPr lang="vi-VN" sz="1200" b="1" dirty="0">
                <a:solidFill>
                  <a:schemeClr val="bg2">
                    <a:lumMod val="25000"/>
                  </a:schemeClr>
                </a:solidFill>
                <a:latin typeface="Roboto" pitchFamily="2" charset="0"/>
                <a:ea typeface="Roboto" pitchFamily="2" charset="0"/>
              </a:endParaRPr>
            </a:p>
          </p:txBody>
        </p:sp>
      </p:grpSp>
      <p:grpSp>
        <p:nvGrpSpPr>
          <p:cNvPr id="59" name="Group 58">
            <a:extLst>
              <a:ext uri="{FF2B5EF4-FFF2-40B4-BE49-F238E27FC236}">
                <a16:creationId xmlns:a16="http://schemas.microsoft.com/office/drawing/2014/main" id="{A31BD401-8E79-18A0-FC24-27D8CE9AA393}"/>
              </a:ext>
            </a:extLst>
          </p:cNvPr>
          <p:cNvGrpSpPr/>
          <p:nvPr/>
        </p:nvGrpSpPr>
        <p:grpSpPr>
          <a:xfrm>
            <a:off x="8884009" y="1474541"/>
            <a:ext cx="1842298" cy="1371287"/>
            <a:chOff x="8884009" y="1474541"/>
            <a:chExt cx="1842298" cy="1371287"/>
          </a:xfrm>
        </p:grpSpPr>
        <p:grpSp>
          <p:nvGrpSpPr>
            <p:cNvPr id="44" name="Group 43">
              <a:extLst>
                <a:ext uri="{FF2B5EF4-FFF2-40B4-BE49-F238E27FC236}">
                  <a16:creationId xmlns:a16="http://schemas.microsoft.com/office/drawing/2014/main" id="{50B6BF56-7E4F-3F11-EC02-42C5E5A9BA33}"/>
                </a:ext>
              </a:extLst>
            </p:cNvPr>
            <p:cNvGrpSpPr/>
            <p:nvPr/>
          </p:nvGrpSpPr>
          <p:grpSpPr>
            <a:xfrm>
              <a:off x="9297327" y="1474541"/>
              <a:ext cx="1015663" cy="975388"/>
              <a:chOff x="9297327" y="1474541"/>
              <a:chExt cx="1015663" cy="975388"/>
            </a:xfrm>
          </p:grpSpPr>
          <p:grpSp>
            <p:nvGrpSpPr>
              <p:cNvPr id="12" name="Group 11">
                <a:extLst>
                  <a:ext uri="{FF2B5EF4-FFF2-40B4-BE49-F238E27FC236}">
                    <a16:creationId xmlns:a16="http://schemas.microsoft.com/office/drawing/2014/main" id="{53E794E3-A7C6-B993-9EFA-C8973FA80866}"/>
                  </a:ext>
                </a:extLst>
              </p:cNvPr>
              <p:cNvGrpSpPr/>
              <p:nvPr/>
            </p:nvGrpSpPr>
            <p:grpSpPr>
              <a:xfrm rot="6101346">
                <a:off x="9317465" y="1454403"/>
                <a:ext cx="975388" cy="1015663"/>
                <a:chOff x="1377244" y="1754611"/>
                <a:chExt cx="2670477" cy="2780743"/>
              </a:xfrm>
            </p:grpSpPr>
            <p:sp>
              <p:nvSpPr>
                <p:cNvPr id="13" name="Freeform: Shape 12">
                  <a:extLst>
                    <a:ext uri="{FF2B5EF4-FFF2-40B4-BE49-F238E27FC236}">
                      <a16:creationId xmlns:a16="http://schemas.microsoft.com/office/drawing/2014/main" id="{49DE93E7-F167-34BA-5968-0F87571144F4}"/>
                    </a:ext>
                  </a:extLst>
                </p:cNvPr>
                <p:cNvSpPr/>
                <p:nvPr/>
              </p:nvSpPr>
              <p:spPr>
                <a:xfrm rot="20844904">
                  <a:off x="1377244" y="1754611"/>
                  <a:ext cx="2670477" cy="2780743"/>
                </a:xfrm>
                <a:custGeom>
                  <a:avLst/>
                  <a:gdLst>
                    <a:gd name="csX0" fmla="*/ 1693250 w 2670477"/>
                    <a:gd name="csY0" fmla="*/ 33696 h 2780743"/>
                    <a:gd name="csX1" fmla="*/ 2563853 w 2670477"/>
                    <a:gd name="csY1" fmla="*/ 645225 h 2780743"/>
                    <a:gd name="csX2" fmla="*/ 2600994 w 2670477"/>
                    <a:gd name="csY2" fmla="*/ 710390 h 2780743"/>
                    <a:gd name="csX3" fmla="*/ 2279755 w 2670477"/>
                    <a:gd name="csY3" fmla="*/ 710390 h 2780743"/>
                    <a:gd name="csX4" fmla="*/ 2273950 w 2670477"/>
                    <a:gd name="csY4" fmla="*/ 702145 h 2780743"/>
                    <a:gd name="csX5" fmla="*/ 1634394 w 2670477"/>
                    <a:gd name="csY5" fmla="*/ 297326 h 2780743"/>
                    <a:gd name="csX6" fmla="*/ 297325 w 2670477"/>
                    <a:gd name="csY6" fmla="*/ 1146349 h 2780743"/>
                    <a:gd name="csX7" fmla="*/ 1146348 w 2670477"/>
                    <a:gd name="csY7" fmla="*/ 2483418 h 2780743"/>
                    <a:gd name="csX8" fmla="*/ 2361711 w 2670477"/>
                    <a:gd name="csY8" fmla="*/ 1948462 h 2780743"/>
                    <a:gd name="csX9" fmla="*/ 2371329 w 2670477"/>
                    <a:gd name="csY9" fmla="*/ 1929590 h 2780743"/>
                    <a:gd name="csX10" fmla="*/ 2670477 w 2670477"/>
                    <a:gd name="csY10" fmla="*/ 1929590 h 2780743"/>
                    <a:gd name="csX11" fmla="*/ 2658444 w 2670477"/>
                    <a:gd name="csY11" fmla="*/ 1960514 h 2780743"/>
                    <a:gd name="csX12" fmla="*/ 1087493 w 2670477"/>
                    <a:gd name="csY12" fmla="*/ 2747047 h 2780743"/>
                    <a:gd name="csX13" fmla="*/ 33696 w 2670477"/>
                    <a:gd name="csY13" fmla="*/ 1087493 h 2780743"/>
                    <a:gd name="csX14" fmla="*/ 1693250 w 2670477"/>
                    <a:gd name="csY14" fmla="*/ 33696 h 2780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70477" h="2780743">
                      <a:moveTo>
                        <a:pt x="1693250" y="33696"/>
                      </a:moveTo>
                      <a:cubicBezTo>
                        <a:pt x="2067885" y="117334"/>
                        <a:pt x="2373153" y="344905"/>
                        <a:pt x="2563853" y="645225"/>
                      </a:cubicBezTo>
                      <a:lnTo>
                        <a:pt x="2600994" y="710390"/>
                      </a:lnTo>
                      <a:lnTo>
                        <a:pt x="2279755" y="710390"/>
                      </a:lnTo>
                      <a:lnTo>
                        <a:pt x="2273950" y="702145"/>
                      </a:lnTo>
                      <a:cubicBezTo>
                        <a:pt x="2119819" y="504034"/>
                        <a:pt x="1898501" y="356288"/>
                        <a:pt x="1634394" y="297326"/>
                      </a:cubicBezTo>
                      <a:cubicBezTo>
                        <a:pt x="1030721" y="162555"/>
                        <a:pt x="432096" y="542676"/>
                        <a:pt x="297325" y="1146349"/>
                      </a:cubicBezTo>
                      <a:cubicBezTo>
                        <a:pt x="162555" y="1750022"/>
                        <a:pt x="542675" y="2348647"/>
                        <a:pt x="1146348" y="2483418"/>
                      </a:cubicBezTo>
                      <a:cubicBezTo>
                        <a:pt x="1636833" y="2592919"/>
                        <a:pt x="2123985" y="2362511"/>
                        <a:pt x="2361711" y="1948462"/>
                      </a:cubicBezTo>
                      <a:lnTo>
                        <a:pt x="2371329" y="1929590"/>
                      </a:lnTo>
                      <a:lnTo>
                        <a:pt x="2670477" y="1929590"/>
                      </a:lnTo>
                      <a:lnTo>
                        <a:pt x="2658444" y="1960514"/>
                      </a:lnTo>
                      <a:cubicBezTo>
                        <a:pt x="2393922" y="2550486"/>
                        <a:pt x="1743105" y="2893413"/>
                        <a:pt x="1087493" y="2747047"/>
                      </a:cubicBezTo>
                      <a:cubicBezTo>
                        <a:pt x="338222" y="2579772"/>
                        <a:pt x="-133579" y="1836764"/>
                        <a:pt x="33696" y="1087493"/>
                      </a:cubicBezTo>
                      <a:cubicBezTo>
                        <a:pt x="200971" y="338222"/>
                        <a:pt x="943979" y="-133579"/>
                        <a:pt x="1693250" y="33696"/>
                      </a:cubicBez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4" name="Oval 13">
                  <a:extLst>
                    <a:ext uri="{FF2B5EF4-FFF2-40B4-BE49-F238E27FC236}">
                      <a16:creationId xmlns:a16="http://schemas.microsoft.com/office/drawing/2014/main" id="{AC0108CC-F242-273A-365E-286D6562A74A}"/>
                    </a:ext>
                  </a:extLst>
                </p:cNvPr>
                <p:cNvSpPr/>
                <p:nvPr/>
              </p:nvSpPr>
              <p:spPr>
                <a:xfrm>
                  <a:off x="1853501" y="2286001"/>
                  <a:ext cx="1717963" cy="1717963"/>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20" name="Graphic 19" descr="Server with solid fill">
                <a:extLst>
                  <a:ext uri="{FF2B5EF4-FFF2-40B4-BE49-F238E27FC236}">
                    <a16:creationId xmlns:a16="http://schemas.microsoft.com/office/drawing/2014/main" id="{69FF8813-8319-5155-9190-7E37F5DE3B2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10658" y="1795929"/>
                <a:ext cx="389001" cy="389001"/>
              </a:xfrm>
              <a:prstGeom prst="rect">
                <a:avLst/>
              </a:prstGeom>
            </p:spPr>
          </p:pic>
        </p:grpSp>
        <p:sp>
          <p:nvSpPr>
            <p:cNvPr id="54" name="TextBox 53">
              <a:extLst>
                <a:ext uri="{FF2B5EF4-FFF2-40B4-BE49-F238E27FC236}">
                  <a16:creationId xmlns:a16="http://schemas.microsoft.com/office/drawing/2014/main" id="{C0D841FE-676D-BE42-5B4A-B609883E0E64}"/>
                </a:ext>
              </a:extLst>
            </p:cNvPr>
            <p:cNvSpPr txBox="1"/>
            <p:nvPr/>
          </p:nvSpPr>
          <p:spPr>
            <a:xfrm>
              <a:off x="8884009" y="2568829"/>
              <a:ext cx="1842298" cy="276999"/>
            </a:xfrm>
            <a:prstGeom prst="rect">
              <a:avLst/>
            </a:prstGeom>
            <a:noFill/>
          </p:spPr>
          <p:txBody>
            <a:bodyPr wrap="square" rtlCol="0">
              <a:spAutoFit/>
            </a:bodyPr>
            <a:lstStyle/>
            <a:p>
              <a:pPr algn="ctr"/>
              <a:r>
                <a:rPr lang="en-US" sz="1200" b="1" dirty="0">
                  <a:solidFill>
                    <a:schemeClr val="bg2">
                      <a:lumMod val="25000"/>
                    </a:schemeClr>
                  </a:solidFill>
                  <a:latin typeface="Roboto" pitchFamily="2" charset="0"/>
                  <a:ea typeface="Roboto" pitchFamily="2" charset="0"/>
                </a:rPr>
                <a:t>Bằng chứng lưu trữ</a:t>
              </a:r>
              <a:endParaRPr lang="vi-VN" sz="1200" b="1" dirty="0">
                <a:solidFill>
                  <a:schemeClr val="bg2">
                    <a:lumMod val="25000"/>
                  </a:schemeClr>
                </a:solidFill>
                <a:latin typeface="Roboto" pitchFamily="2" charset="0"/>
                <a:ea typeface="Roboto" pitchFamily="2" charset="0"/>
              </a:endParaRPr>
            </a:p>
          </p:txBody>
        </p:sp>
      </p:grpSp>
      <p:pic>
        <p:nvPicPr>
          <p:cNvPr id="61" name="Graphic 60" descr="Arrow Right with solid fill">
            <a:extLst>
              <a:ext uri="{FF2B5EF4-FFF2-40B4-BE49-F238E27FC236}">
                <a16:creationId xmlns:a16="http://schemas.microsoft.com/office/drawing/2014/main" id="{90C39BBC-06FE-2407-8554-063807D0AA1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555784" y="1702638"/>
            <a:ext cx="587000" cy="502548"/>
          </a:xfrm>
          <a:prstGeom prst="rect">
            <a:avLst/>
          </a:prstGeom>
        </p:spPr>
      </p:pic>
      <p:pic>
        <p:nvPicPr>
          <p:cNvPr id="63" name="Graphic 62" descr="Arrow Right with solid fill">
            <a:extLst>
              <a:ext uri="{FF2B5EF4-FFF2-40B4-BE49-F238E27FC236}">
                <a16:creationId xmlns:a16="http://schemas.microsoft.com/office/drawing/2014/main" id="{A49D204D-3806-40AB-E410-F8A5B28D8F3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595013" y="1673874"/>
            <a:ext cx="587000" cy="502548"/>
          </a:xfrm>
          <a:prstGeom prst="rect">
            <a:avLst/>
          </a:prstGeom>
        </p:spPr>
      </p:pic>
      <p:pic>
        <p:nvPicPr>
          <p:cNvPr id="65" name="Graphic 64" descr="Arrow Right with solid fill">
            <a:extLst>
              <a:ext uri="{FF2B5EF4-FFF2-40B4-BE49-F238E27FC236}">
                <a16:creationId xmlns:a16="http://schemas.microsoft.com/office/drawing/2014/main" id="{A3880223-D6BF-D15E-CFAF-C8503E636DC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15055" y="1656282"/>
            <a:ext cx="587000" cy="502548"/>
          </a:xfrm>
          <a:prstGeom prst="rect">
            <a:avLst/>
          </a:prstGeom>
        </p:spPr>
      </p:pic>
      <p:pic>
        <p:nvPicPr>
          <p:cNvPr id="67" name="Graphic 66" descr="Arrow Right with solid fill">
            <a:extLst>
              <a:ext uri="{FF2B5EF4-FFF2-40B4-BE49-F238E27FC236}">
                <a16:creationId xmlns:a16="http://schemas.microsoft.com/office/drawing/2014/main" id="{7E3CE6C2-6DD5-0967-DF28-48827897A9B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579149" y="1656282"/>
            <a:ext cx="587000" cy="502548"/>
          </a:xfrm>
          <a:prstGeom prst="rect">
            <a:avLst/>
          </a:prstGeom>
        </p:spPr>
      </p:pic>
      <p:grpSp>
        <p:nvGrpSpPr>
          <p:cNvPr id="77" name="Group 76">
            <a:extLst>
              <a:ext uri="{FF2B5EF4-FFF2-40B4-BE49-F238E27FC236}">
                <a16:creationId xmlns:a16="http://schemas.microsoft.com/office/drawing/2014/main" id="{7CB134D6-5908-25C3-49EF-FEF0F88C6DAF}"/>
              </a:ext>
            </a:extLst>
          </p:cNvPr>
          <p:cNvGrpSpPr/>
          <p:nvPr/>
        </p:nvGrpSpPr>
        <p:grpSpPr>
          <a:xfrm>
            <a:off x="95550" y="3467854"/>
            <a:ext cx="1864473" cy="862424"/>
            <a:chOff x="826258" y="3310954"/>
            <a:chExt cx="1864473" cy="862424"/>
          </a:xfrm>
        </p:grpSpPr>
        <p:sp>
          <p:nvSpPr>
            <p:cNvPr id="39" name="TextBox 38">
              <a:extLst>
                <a:ext uri="{FF2B5EF4-FFF2-40B4-BE49-F238E27FC236}">
                  <a16:creationId xmlns:a16="http://schemas.microsoft.com/office/drawing/2014/main" id="{010BFED4-7B8E-B1B8-9A8E-23B893A30E28}"/>
                </a:ext>
              </a:extLst>
            </p:cNvPr>
            <p:cNvSpPr txBox="1"/>
            <p:nvPr/>
          </p:nvSpPr>
          <p:spPr>
            <a:xfrm>
              <a:off x="826258" y="3711713"/>
              <a:ext cx="1864473" cy="461665"/>
            </a:xfrm>
            <a:prstGeom prst="rect">
              <a:avLst/>
            </a:prstGeom>
            <a:noFill/>
          </p:spPr>
          <p:txBody>
            <a:bodyPr wrap="square" rtlCol="0">
              <a:spAutoFit/>
            </a:bodyPr>
            <a:lstStyle/>
            <a:p>
              <a:pPr algn="ctr"/>
              <a:r>
                <a:rPr lang="vi-VN" sz="1200" b="1" dirty="0">
                  <a:solidFill>
                    <a:schemeClr val="bg2">
                      <a:lumMod val="25000"/>
                    </a:schemeClr>
                  </a:solidFill>
                  <a:latin typeface="Roboto" pitchFamily="2" charset="0"/>
                  <a:ea typeface="Roboto" pitchFamily="2" charset="0"/>
                </a:rPr>
                <a:t>Mornitoring</a:t>
              </a:r>
              <a:endParaRPr lang="vi-VN" sz="1200" dirty="0">
                <a:solidFill>
                  <a:schemeClr val="bg2">
                    <a:lumMod val="25000"/>
                  </a:schemeClr>
                </a:solidFill>
                <a:latin typeface="Roboto" pitchFamily="2" charset="0"/>
                <a:ea typeface="Roboto" pitchFamily="2" charset="0"/>
              </a:endParaRPr>
            </a:p>
            <a:p>
              <a:pPr algn="ctr"/>
              <a:r>
                <a:rPr lang="vi-VN" sz="1200" dirty="0">
                  <a:solidFill>
                    <a:schemeClr val="bg2">
                      <a:lumMod val="25000"/>
                    </a:schemeClr>
                  </a:solidFill>
                  <a:latin typeface="Roboto" pitchFamily="2" charset="0"/>
                  <a:ea typeface="Roboto" pitchFamily="2" charset="0"/>
                </a:rPr>
                <a:t>Giám sát toàn trình</a:t>
              </a:r>
            </a:p>
          </p:txBody>
        </p:sp>
        <p:sp>
          <p:nvSpPr>
            <p:cNvPr id="68" name="Oval 67">
              <a:extLst>
                <a:ext uri="{FF2B5EF4-FFF2-40B4-BE49-F238E27FC236}">
                  <a16:creationId xmlns:a16="http://schemas.microsoft.com/office/drawing/2014/main" id="{30A01ECE-C4B1-BA2D-7F30-FD8FAA9E6052}"/>
                </a:ext>
              </a:extLst>
            </p:cNvPr>
            <p:cNvSpPr/>
            <p:nvPr/>
          </p:nvSpPr>
          <p:spPr>
            <a:xfrm>
              <a:off x="1619995" y="3310954"/>
              <a:ext cx="276999" cy="276999"/>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70" name="Picture 69" descr="View of skyline and beach at Fortaleza">
            <a:extLst>
              <a:ext uri="{FF2B5EF4-FFF2-40B4-BE49-F238E27FC236}">
                <a16:creationId xmlns:a16="http://schemas.microsoft.com/office/drawing/2014/main" id="{CCF14CD1-52DF-22AC-B84C-BCFC446B469B}"/>
              </a:ext>
            </a:extLst>
          </p:cNvPr>
          <p:cNvPicPr>
            <a:picLocks noChangeAspect="1"/>
          </p:cNvPicPr>
          <p:nvPr/>
        </p:nvPicPr>
        <p:blipFill>
          <a:blip r:embed="rId8">
            <a:extLst>
              <a:ext uri="{28A0092B-C50C-407E-A947-70E740481C1C}">
                <a14:useLocalDpi xmlns:a14="http://schemas.microsoft.com/office/drawing/2010/main" val="0"/>
              </a:ext>
            </a:extLst>
          </a:blip>
          <a:srcRect t="23600" b="45867"/>
          <a:stretch>
            <a:fillRect/>
          </a:stretch>
        </p:blipFill>
        <p:spPr>
          <a:xfrm>
            <a:off x="0" y="4764024"/>
            <a:ext cx="12192000" cy="2093976"/>
          </a:xfrm>
          <a:prstGeom prst="rect">
            <a:avLst/>
          </a:prstGeom>
        </p:spPr>
      </p:pic>
      <p:sp>
        <p:nvSpPr>
          <p:cNvPr id="72" name="Rectangle 71">
            <a:extLst>
              <a:ext uri="{FF2B5EF4-FFF2-40B4-BE49-F238E27FC236}">
                <a16:creationId xmlns:a16="http://schemas.microsoft.com/office/drawing/2014/main" id="{6113FCDD-6B90-D6D3-8BFF-10468EB29D5B}"/>
              </a:ext>
            </a:extLst>
          </p:cNvPr>
          <p:cNvSpPr/>
          <p:nvPr/>
        </p:nvSpPr>
        <p:spPr>
          <a:xfrm>
            <a:off x="0" y="4764024"/>
            <a:ext cx="12192000" cy="2093976"/>
          </a:xfrm>
          <a:prstGeom prst="rect">
            <a:avLst/>
          </a:prstGeom>
          <a:gradFill flip="none" rotWithShape="1">
            <a:gsLst>
              <a:gs pos="38000">
                <a:srgbClr val="0066FF">
                  <a:alpha val="70000"/>
                </a:srgbClr>
              </a:gs>
              <a:gs pos="100000">
                <a:srgbClr val="0070C0">
                  <a:alpha val="73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78" name="Group 77">
            <a:extLst>
              <a:ext uri="{FF2B5EF4-FFF2-40B4-BE49-F238E27FC236}">
                <a16:creationId xmlns:a16="http://schemas.microsoft.com/office/drawing/2014/main" id="{BD16EE78-9EFE-A1AA-CB07-317653E7B15C}"/>
              </a:ext>
            </a:extLst>
          </p:cNvPr>
          <p:cNvGrpSpPr/>
          <p:nvPr/>
        </p:nvGrpSpPr>
        <p:grpSpPr>
          <a:xfrm>
            <a:off x="1847939" y="3467854"/>
            <a:ext cx="1864473" cy="862424"/>
            <a:chOff x="826258" y="3310954"/>
            <a:chExt cx="1864473" cy="862424"/>
          </a:xfrm>
        </p:grpSpPr>
        <p:sp>
          <p:nvSpPr>
            <p:cNvPr id="79" name="TextBox 78">
              <a:extLst>
                <a:ext uri="{FF2B5EF4-FFF2-40B4-BE49-F238E27FC236}">
                  <a16:creationId xmlns:a16="http://schemas.microsoft.com/office/drawing/2014/main" id="{350A2D46-0199-FBB3-B3B4-2369369B500E}"/>
                </a:ext>
              </a:extLst>
            </p:cNvPr>
            <p:cNvSpPr txBox="1"/>
            <p:nvPr/>
          </p:nvSpPr>
          <p:spPr>
            <a:xfrm>
              <a:off x="826258" y="3711713"/>
              <a:ext cx="1864473" cy="461665"/>
            </a:xfrm>
            <a:prstGeom prst="rect">
              <a:avLst/>
            </a:prstGeom>
            <a:noFill/>
          </p:spPr>
          <p:txBody>
            <a:bodyPr wrap="square" rtlCol="0">
              <a:spAutoFit/>
            </a:bodyPr>
            <a:lstStyle/>
            <a:p>
              <a:pPr algn="ctr"/>
              <a:r>
                <a:rPr lang="en-US" sz="1200" b="1" dirty="0">
                  <a:solidFill>
                    <a:schemeClr val="bg2">
                      <a:lumMod val="25000"/>
                    </a:schemeClr>
                  </a:solidFill>
                  <a:latin typeface="Roboto" pitchFamily="2" charset="0"/>
                  <a:ea typeface="Roboto" pitchFamily="2" charset="0"/>
                </a:rPr>
                <a:t>Reconciliation</a:t>
              </a:r>
              <a:endParaRPr lang="vi-VN" sz="1200" b="1" dirty="0">
                <a:solidFill>
                  <a:schemeClr val="bg2">
                    <a:lumMod val="25000"/>
                  </a:schemeClr>
                </a:solidFill>
                <a:latin typeface="Roboto" pitchFamily="2" charset="0"/>
                <a:ea typeface="Roboto" pitchFamily="2" charset="0"/>
              </a:endParaRPr>
            </a:p>
            <a:p>
              <a:pPr algn="ctr"/>
              <a:r>
                <a:rPr lang="vi-VN" sz="1200" dirty="0">
                  <a:solidFill>
                    <a:schemeClr val="bg2">
                      <a:lumMod val="25000"/>
                    </a:schemeClr>
                  </a:solidFill>
                  <a:latin typeface="Roboto" pitchFamily="2" charset="0"/>
                  <a:ea typeface="Roboto" pitchFamily="2" charset="0"/>
                </a:rPr>
                <a:t>Đối soát tự động</a:t>
              </a:r>
            </a:p>
          </p:txBody>
        </p:sp>
        <p:sp>
          <p:nvSpPr>
            <p:cNvPr id="80" name="Oval 79">
              <a:extLst>
                <a:ext uri="{FF2B5EF4-FFF2-40B4-BE49-F238E27FC236}">
                  <a16:creationId xmlns:a16="http://schemas.microsoft.com/office/drawing/2014/main" id="{D3AE8A4E-6881-0A67-21A8-9200266ADC33}"/>
                </a:ext>
              </a:extLst>
            </p:cNvPr>
            <p:cNvSpPr/>
            <p:nvPr/>
          </p:nvSpPr>
          <p:spPr>
            <a:xfrm>
              <a:off x="1619995" y="3310954"/>
              <a:ext cx="276999" cy="276999"/>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81" name="Group 80">
            <a:extLst>
              <a:ext uri="{FF2B5EF4-FFF2-40B4-BE49-F238E27FC236}">
                <a16:creationId xmlns:a16="http://schemas.microsoft.com/office/drawing/2014/main" id="{6C0375FF-23E8-81D1-EBD3-AC38F09674F9}"/>
              </a:ext>
            </a:extLst>
          </p:cNvPr>
          <p:cNvGrpSpPr/>
          <p:nvPr/>
        </p:nvGrpSpPr>
        <p:grpSpPr>
          <a:xfrm>
            <a:off x="3600328" y="3467854"/>
            <a:ext cx="1864473" cy="862424"/>
            <a:chOff x="826258" y="3310954"/>
            <a:chExt cx="1864473" cy="862424"/>
          </a:xfrm>
        </p:grpSpPr>
        <p:sp>
          <p:nvSpPr>
            <p:cNvPr id="82" name="TextBox 81">
              <a:extLst>
                <a:ext uri="{FF2B5EF4-FFF2-40B4-BE49-F238E27FC236}">
                  <a16:creationId xmlns:a16="http://schemas.microsoft.com/office/drawing/2014/main" id="{74D263F6-8C77-894D-1F09-9BA3041F7129}"/>
                </a:ext>
              </a:extLst>
            </p:cNvPr>
            <p:cNvSpPr txBox="1"/>
            <p:nvPr/>
          </p:nvSpPr>
          <p:spPr>
            <a:xfrm>
              <a:off x="826258" y="3711713"/>
              <a:ext cx="1864473" cy="461665"/>
            </a:xfrm>
            <a:prstGeom prst="rect">
              <a:avLst/>
            </a:prstGeom>
            <a:noFill/>
          </p:spPr>
          <p:txBody>
            <a:bodyPr wrap="square" rtlCol="0">
              <a:spAutoFit/>
            </a:bodyPr>
            <a:lstStyle/>
            <a:p>
              <a:pPr algn="ctr"/>
              <a:r>
                <a:rPr lang="en-US" sz="1200" b="1" dirty="0">
                  <a:solidFill>
                    <a:schemeClr val="bg2">
                      <a:lumMod val="25000"/>
                    </a:schemeClr>
                  </a:solidFill>
                  <a:latin typeface="Roboto" pitchFamily="2" charset="0"/>
                  <a:ea typeface="Roboto" pitchFamily="2" charset="0"/>
                </a:rPr>
                <a:t>Callback tracking</a:t>
              </a:r>
            </a:p>
            <a:p>
              <a:pPr algn="ctr"/>
              <a:r>
                <a:rPr lang="en-US" sz="1200" dirty="0">
                  <a:solidFill>
                    <a:schemeClr val="bg2">
                      <a:lumMod val="25000"/>
                    </a:schemeClr>
                  </a:solidFill>
                  <a:latin typeface="Roboto" pitchFamily="2" charset="0"/>
                  <a:ea typeface="Roboto" pitchFamily="2" charset="0"/>
                </a:rPr>
                <a:t>Theo dõi trạng thái</a:t>
              </a:r>
              <a:endParaRPr lang="vi-VN" sz="1200" dirty="0">
                <a:solidFill>
                  <a:schemeClr val="bg2">
                    <a:lumMod val="25000"/>
                  </a:schemeClr>
                </a:solidFill>
                <a:latin typeface="Roboto" pitchFamily="2" charset="0"/>
                <a:ea typeface="Roboto" pitchFamily="2" charset="0"/>
              </a:endParaRPr>
            </a:p>
          </p:txBody>
        </p:sp>
        <p:sp>
          <p:nvSpPr>
            <p:cNvPr id="83" name="Oval 82">
              <a:extLst>
                <a:ext uri="{FF2B5EF4-FFF2-40B4-BE49-F238E27FC236}">
                  <a16:creationId xmlns:a16="http://schemas.microsoft.com/office/drawing/2014/main" id="{1CCAAE6A-FA62-E518-8812-903A53B91CFC}"/>
                </a:ext>
              </a:extLst>
            </p:cNvPr>
            <p:cNvSpPr/>
            <p:nvPr/>
          </p:nvSpPr>
          <p:spPr>
            <a:xfrm>
              <a:off x="1619995" y="3310954"/>
              <a:ext cx="276999" cy="276999"/>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84" name="Group 83">
            <a:extLst>
              <a:ext uri="{FF2B5EF4-FFF2-40B4-BE49-F238E27FC236}">
                <a16:creationId xmlns:a16="http://schemas.microsoft.com/office/drawing/2014/main" id="{936BFFE8-F540-9D40-C854-ED05AE44B274}"/>
              </a:ext>
            </a:extLst>
          </p:cNvPr>
          <p:cNvGrpSpPr/>
          <p:nvPr/>
        </p:nvGrpSpPr>
        <p:grpSpPr>
          <a:xfrm>
            <a:off x="5352717" y="3467854"/>
            <a:ext cx="1864473" cy="862424"/>
            <a:chOff x="826258" y="3310954"/>
            <a:chExt cx="1864473" cy="862424"/>
          </a:xfrm>
        </p:grpSpPr>
        <p:sp>
          <p:nvSpPr>
            <p:cNvPr id="85" name="TextBox 84">
              <a:extLst>
                <a:ext uri="{FF2B5EF4-FFF2-40B4-BE49-F238E27FC236}">
                  <a16:creationId xmlns:a16="http://schemas.microsoft.com/office/drawing/2014/main" id="{F13EF5B1-5CB4-C7A6-C7FF-4D07E7F56AFD}"/>
                </a:ext>
              </a:extLst>
            </p:cNvPr>
            <p:cNvSpPr txBox="1"/>
            <p:nvPr/>
          </p:nvSpPr>
          <p:spPr>
            <a:xfrm>
              <a:off x="826258" y="3711713"/>
              <a:ext cx="1864473" cy="461665"/>
            </a:xfrm>
            <a:prstGeom prst="rect">
              <a:avLst/>
            </a:prstGeom>
            <a:noFill/>
          </p:spPr>
          <p:txBody>
            <a:bodyPr wrap="square" rtlCol="0">
              <a:spAutoFit/>
            </a:bodyPr>
            <a:lstStyle/>
            <a:p>
              <a:pPr algn="ctr"/>
              <a:r>
                <a:rPr lang="en-US" sz="1200" b="1" dirty="0">
                  <a:solidFill>
                    <a:schemeClr val="bg2">
                      <a:lumMod val="25000"/>
                    </a:schemeClr>
                  </a:solidFill>
                  <a:latin typeface="Roboto" pitchFamily="2" charset="0"/>
                  <a:ea typeface="Roboto" pitchFamily="2" charset="0"/>
                </a:rPr>
                <a:t>Retry &amp; failure handling</a:t>
              </a:r>
            </a:p>
            <a:p>
              <a:pPr algn="ctr"/>
              <a:r>
                <a:rPr lang="en-US" sz="1200" dirty="0">
                  <a:solidFill>
                    <a:schemeClr val="bg2">
                      <a:lumMod val="25000"/>
                    </a:schemeClr>
                  </a:solidFill>
                  <a:latin typeface="Roboto" pitchFamily="2" charset="0"/>
                  <a:ea typeface="Roboto" pitchFamily="2" charset="0"/>
                </a:rPr>
                <a:t>Xử lý lỗi và thử lại</a:t>
              </a:r>
              <a:endParaRPr lang="vi-VN" sz="1200" dirty="0">
                <a:solidFill>
                  <a:schemeClr val="bg2">
                    <a:lumMod val="25000"/>
                  </a:schemeClr>
                </a:solidFill>
                <a:latin typeface="Roboto" pitchFamily="2" charset="0"/>
                <a:ea typeface="Roboto" pitchFamily="2" charset="0"/>
              </a:endParaRPr>
            </a:p>
          </p:txBody>
        </p:sp>
        <p:sp>
          <p:nvSpPr>
            <p:cNvPr id="86" name="Oval 85">
              <a:extLst>
                <a:ext uri="{FF2B5EF4-FFF2-40B4-BE49-F238E27FC236}">
                  <a16:creationId xmlns:a16="http://schemas.microsoft.com/office/drawing/2014/main" id="{19712007-6361-27B9-2FEB-6DAEDD46DCCB}"/>
                </a:ext>
              </a:extLst>
            </p:cNvPr>
            <p:cNvSpPr/>
            <p:nvPr/>
          </p:nvSpPr>
          <p:spPr>
            <a:xfrm>
              <a:off x="1619995" y="3310954"/>
              <a:ext cx="276999" cy="276999"/>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87" name="Group 86">
            <a:extLst>
              <a:ext uri="{FF2B5EF4-FFF2-40B4-BE49-F238E27FC236}">
                <a16:creationId xmlns:a16="http://schemas.microsoft.com/office/drawing/2014/main" id="{E710B2D7-2178-BA9D-CD71-7D4B621FB4BF}"/>
              </a:ext>
            </a:extLst>
          </p:cNvPr>
          <p:cNvGrpSpPr/>
          <p:nvPr/>
        </p:nvGrpSpPr>
        <p:grpSpPr>
          <a:xfrm>
            <a:off x="7105106" y="3467854"/>
            <a:ext cx="1864473" cy="862424"/>
            <a:chOff x="826258" y="3310954"/>
            <a:chExt cx="1864473" cy="862424"/>
          </a:xfrm>
        </p:grpSpPr>
        <p:sp>
          <p:nvSpPr>
            <p:cNvPr id="88" name="TextBox 87">
              <a:extLst>
                <a:ext uri="{FF2B5EF4-FFF2-40B4-BE49-F238E27FC236}">
                  <a16:creationId xmlns:a16="http://schemas.microsoft.com/office/drawing/2014/main" id="{37550D8C-0D4B-E699-1E13-4D60749ECBB7}"/>
                </a:ext>
              </a:extLst>
            </p:cNvPr>
            <p:cNvSpPr txBox="1"/>
            <p:nvPr/>
          </p:nvSpPr>
          <p:spPr>
            <a:xfrm>
              <a:off x="826258" y="3711713"/>
              <a:ext cx="1864473" cy="461665"/>
            </a:xfrm>
            <a:prstGeom prst="rect">
              <a:avLst/>
            </a:prstGeom>
            <a:noFill/>
          </p:spPr>
          <p:txBody>
            <a:bodyPr wrap="square" rtlCol="0">
              <a:spAutoFit/>
            </a:bodyPr>
            <a:lstStyle/>
            <a:p>
              <a:pPr algn="ctr"/>
              <a:r>
                <a:rPr lang="en-US" sz="1200" b="1" dirty="0">
                  <a:solidFill>
                    <a:schemeClr val="bg2">
                      <a:lumMod val="25000"/>
                    </a:schemeClr>
                  </a:solidFill>
                  <a:latin typeface="Roboto" pitchFamily="2" charset="0"/>
                  <a:ea typeface="Roboto" pitchFamily="2" charset="0"/>
                </a:rPr>
                <a:t>SLA/Báo cáo</a:t>
              </a:r>
            </a:p>
            <a:p>
              <a:pPr algn="ctr"/>
              <a:r>
                <a:rPr lang="en-US" sz="1200" dirty="0">
                  <a:solidFill>
                    <a:schemeClr val="bg2">
                      <a:lumMod val="25000"/>
                    </a:schemeClr>
                  </a:solidFill>
                  <a:latin typeface="Roboto" pitchFamily="2" charset="0"/>
                  <a:ea typeface="Roboto" pitchFamily="2" charset="0"/>
                </a:rPr>
                <a:t>Báo cáo vận hành</a:t>
              </a:r>
              <a:endParaRPr lang="vi-VN" sz="1200" dirty="0">
                <a:solidFill>
                  <a:schemeClr val="bg2">
                    <a:lumMod val="25000"/>
                  </a:schemeClr>
                </a:solidFill>
                <a:latin typeface="Roboto" pitchFamily="2" charset="0"/>
                <a:ea typeface="Roboto" pitchFamily="2" charset="0"/>
              </a:endParaRPr>
            </a:p>
          </p:txBody>
        </p:sp>
        <p:sp>
          <p:nvSpPr>
            <p:cNvPr id="89" name="Oval 88">
              <a:extLst>
                <a:ext uri="{FF2B5EF4-FFF2-40B4-BE49-F238E27FC236}">
                  <a16:creationId xmlns:a16="http://schemas.microsoft.com/office/drawing/2014/main" id="{F26E0AA7-51A3-A9C0-FA7E-49A7A806652A}"/>
                </a:ext>
              </a:extLst>
            </p:cNvPr>
            <p:cNvSpPr/>
            <p:nvPr/>
          </p:nvSpPr>
          <p:spPr>
            <a:xfrm>
              <a:off x="1619995" y="3310954"/>
              <a:ext cx="276999" cy="276999"/>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90" name="Group 89">
            <a:extLst>
              <a:ext uri="{FF2B5EF4-FFF2-40B4-BE49-F238E27FC236}">
                <a16:creationId xmlns:a16="http://schemas.microsoft.com/office/drawing/2014/main" id="{C7B2B70A-9DF1-CD92-9E6A-6186D409D44C}"/>
              </a:ext>
            </a:extLst>
          </p:cNvPr>
          <p:cNvGrpSpPr/>
          <p:nvPr/>
        </p:nvGrpSpPr>
        <p:grpSpPr>
          <a:xfrm>
            <a:off x="8857495" y="3468448"/>
            <a:ext cx="1486564" cy="861830"/>
            <a:chOff x="1057437" y="3310954"/>
            <a:chExt cx="1486564" cy="861830"/>
          </a:xfrm>
        </p:grpSpPr>
        <p:sp>
          <p:nvSpPr>
            <p:cNvPr id="91" name="TextBox 90">
              <a:extLst>
                <a:ext uri="{FF2B5EF4-FFF2-40B4-BE49-F238E27FC236}">
                  <a16:creationId xmlns:a16="http://schemas.microsoft.com/office/drawing/2014/main" id="{4603ACDF-550A-FF7D-8316-DD0B8390B7EF}"/>
                </a:ext>
              </a:extLst>
            </p:cNvPr>
            <p:cNvSpPr txBox="1"/>
            <p:nvPr/>
          </p:nvSpPr>
          <p:spPr>
            <a:xfrm>
              <a:off x="1057437" y="3711119"/>
              <a:ext cx="1486564" cy="461665"/>
            </a:xfrm>
            <a:prstGeom prst="rect">
              <a:avLst/>
            </a:prstGeom>
            <a:noFill/>
          </p:spPr>
          <p:txBody>
            <a:bodyPr wrap="square" rtlCol="0">
              <a:spAutoFit/>
            </a:bodyPr>
            <a:lstStyle/>
            <a:p>
              <a:pPr algn="ctr"/>
              <a:r>
                <a:rPr lang="en-US" sz="1200" b="1" dirty="0">
                  <a:solidFill>
                    <a:schemeClr val="bg2">
                      <a:lumMod val="25000"/>
                    </a:schemeClr>
                  </a:solidFill>
                  <a:latin typeface="Roboto" pitchFamily="2" charset="0"/>
                  <a:ea typeface="Roboto" pitchFamily="2" charset="0"/>
                </a:rPr>
                <a:t>Audit portal</a:t>
              </a:r>
            </a:p>
            <a:p>
              <a:pPr algn="ctr"/>
              <a:r>
                <a:rPr lang="en-US" sz="1200" dirty="0">
                  <a:solidFill>
                    <a:schemeClr val="bg2">
                      <a:lumMod val="25000"/>
                    </a:schemeClr>
                  </a:solidFill>
                  <a:latin typeface="Roboto" pitchFamily="2" charset="0"/>
                  <a:ea typeface="Roboto" pitchFamily="2" charset="0"/>
                </a:rPr>
                <a:t>Cổng kiểm toán</a:t>
              </a:r>
              <a:endParaRPr lang="vi-VN" sz="1200" dirty="0">
                <a:solidFill>
                  <a:schemeClr val="bg2">
                    <a:lumMod val="25000"/>
                  </a:schemeClr>
                </a:solidFill>
                <a:latin typeface="Roboto" pitchFamily="2" charset="0"/>
                <a:ea typeface="Roboto" pitchFamily="2" charset="0"/>
              </a:endParaRPr>
            </a:p>
          </p:txBody>
        </p:sp>
        <p:sp>
          <p:nvSpPr>
            <p:cNvPr id="92" name="Oval 91">
              <a:extLst>
                <a:ext uri="{FF2B5EF4-FFF2-40B4-BE49-F238E27FC236}">
                  <a16:creationId xmlns:a16="http://schemas.microsoft.com/office/drawing/2014/main" id="{76AEE132-5C19-C52B-A45D-B082793400C9}"/>
                </a:ext>
              </a:extLst>
            </p:cNvPr>
            <p:cNvSpPr/>
            <p:nvPr/>
          </p:nvSpPr>
          <p:spPr>
            <a:xfrm>
              <a:off x="1619995" y="3310954"/>
              <a:ext cx="276999" cy="276999"/>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93" name="Group 92">
            <a:extLst>
              <a:ext uri="{FF2B5EF4-FFF2-40B4-BE49-F238E27FC236}">
                <a16:creationId xmlns:a16="http://schemas.microsoft.com/office/drawing/2014/main" id="{72756DD4-D8BD-E390-7A19-2F99141CE1C6}"/>
              </a:ext>
            </a:extLst>
          </p:cNvPr>
          <p:cNvGrpSpPr/>
          <p:nvPr/>
        </p:nvGrpSpPr>
        <p:grpSpPr>
          <a:xfrm>
            <a:off x="10231977" y="3467854"/>
            <a:ext cx="1864473" cy="862424"/>
            <a:chOff x="826258" y="3310954"/>
            <a:chExt cx="1864473" cy="862424"/>
          </a:xfrm>
        </p:grpSpPr>
        <p:sp>
          <p:nvSpPr>
            <p:cNvPr id="94" name="TextBox 93">
              <a:extLst>
                <a:ext uri="{FF2B5EF4-FFF2-40B4-BE49-F238E27FC236}">
                  <a16:creationId xmlns:a16="http://schemas.microsoft.com/office/drawing/2014/main" id="{396633D9-73E9-727C-8265-30B3B1D2DF2C}"/>
                </a:ext>
              </a:extLst>
            </p:cNvPr>
            <p:cNvSpPr txBox="1"/>
            <p:nvPr/>
          </p:nvSpPr>
          <p:spPr>
            <a:xfrm>
              <a:off x="826258" y="3711713"/>
              <a:ext cx="1864473" cy="461665"/>
            </a:xfrm>
            <a:prstGeom prst="rect">
              <a:avLst/>
            </a:prstGeom>
            <a:noFill/>
          </p:spPr>
          <p:txBody>
            <a:bodyPr wrap="square" rtlCol="0">
              <a:spAutoFit/>
            </a:bodyPr>
            <a:lstStyle/>
            <a:p>
              <a:pPr algn="ctr"/>
              <a:r>
                <a:rPr lang="en-US" sz="1200" b="1" dirty="0">
                  <a:solidFill>
                    <a:schemeClr val="bg2">
                      <a:lumMod val="25000"/>
                    </a:schemeClr>
                  </a:solidFill>
                  <a:latin typeface="Roboto" pitchFamily="2" charset="0"/>
                  <a:ea typeface="Roboto" pitchFamily="2" charset="0"/>
                </a:rPr>
                <a:t>Archive confirmation</a:t>
              </a:r>
            </a:p>
            <a:p>
              <a:pPr algn="ctr"/>
              <a:r>
                <a:rPr lang="en-US" sz="1200" dirty="0">
                  <a:solidFill>
                    <a:schemeClr val="bg2">
                      <a:lumMod val="25000"/>
                    </a:schemeClr>
                  </a:solidFill>
                  <a:latin typeface="Roboto" pitchFamily="2" charset="0"/>
                  <a:ea typeface="Roboto" pitchFamily="2" charset="0"/>
                </a:rPr>
                <a:t>Xác nhận lưu trữ</a:t>
              </a:r>
              <a:endParaRPr lang="vi-VN" sz="1200" dirty="0">
                <a:solidFill>
                  <a:schemeClr val="bg2">
                    <a:lumMod val="25000"/>
                  </a:schemeClr>
                </a:solidFill>
                <a:latin typeface="Roboto" pitchFamily="2" charset="0"/>
                <a:ea typeface="Roboto" pitchFamily="2" charset="0"/>
              </a:endParaRPr>
            </a:p>
          </p:txBody>
        </p:sp>
        <p:sp>
          <p:nvSpPr>
            <p:cNvPr id="95" name="Oval 94">
              <a:extLst>
                <a:ext uri="{FF2B5EF4-FFF2-40B4-BE49-F238E27FC236}">
                  <a16:creationId xmlns:a16="http://schemas.microsoft.com/office/drawing/2014/main" id="{0F3BF13D-1048-D01F-7D5B-7CE3DB056325}"/>
                </a:ext>
              </a:extLst>
            </p:cNvPr>
            <p:cNvSpPr/>
            <p:nvPr/>
          </p:nvSpPr>
          <p:spPr>
            <a:xfrm>
              <a:off x="1619995" y="3310954"/>
              <a:ext cx="276999" cy="276999"/>
            </a:xfrm>
            <a:prstGeom prst="ellipse">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97" name="TextBox 96">
            <a:extLst>
              <a:ext uri="{FF2B5EF4-FFF2-40B4-BE49-F238E27FC236}">
                <a16:creationId xmlns:a16="http://schemas.microsoft.com/office/drawing/2014/main" id="{AB61F21B-2B81-C6C4-97AD-3DA872001636}"/>
              </a:ext>
            </a:extLst>
          </p:cNvPr>
          <p:cNvSpPr txBox="1"/>
          <p:nvPr/>
        </p:nvSpPr>
        <p:spPr>
          <a:xfrm>
            <a:off x="1884100" y="5641735"/>
            <a:ext cx="8291859" cy="338554"/>
          </a:xfrm>
          <a:prstGeom prst="rect">
            <a:avLst/>
          </a:prstGeom>
          <a:noFill/>
        </p:spPr>
        <p:txBody>
          <a:bodyPr wrap="square" rtlCol="0">
            <a:spAutoFit/>
          </a:bodyPr>
          <a:lstStyle/>
          <a:p>
            <a:pPr algn="ctr"/>
            <a:r>
              <a:rPr lang="en-US" sz="1600" b="1" i="1" dirty="0">
                <a:solidFill>
                  <a:schemeClr val="bg1"/>
                </a:solidFill>
                <a:latin typeface="Roboto" pitchFamily="2" charset="0"/>
                <a:ea typeface="Roboto" pitchFamily="2" charset="0"/>
              </a:rPr>
              <a:t>ĐÁP ỨNG YÊU CẦU VẬN HÀNH, KIỂM TOÁN VÀ ĐỐI SOÁT CAO CỦA TỔ CHỨC TÀI CHÍNH</a:t>
            </a:r>
            <a:endParaRPr lang="vi-VN" sz="1600" b="1" i="1" dirty="0">
              <a:solidFill>
                <a:schemeClr val="bg1"/>
              </a:solidFill>
              <a:latin typeface="Roboto" pitchFamily="2" charset="0"/>
              <a:ea typeface="Roboto" pitchFamily="2" charset="0"/>
            </a:endParaRPr>
          </a:p>
        </p:txBody>
      </p:sp>
    </p:spTree>
    <p:extLst>
      <p:ext uri="{BB962C8B-B14F-4D97-AF65-F5344CB8AC3E}">
        <p14:creationId xmlns:p14="http://schemas.microsoft.com/office/powerpoint/2010/main" val="1573179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55"/>
                                        </p:tgtEl>
                                      </p:cBhvr>
                                    </p:animEffect>
                                    <p:animScale>
                                      <p:cBhvr>
                                        <p:cTn id="7" dur="250" autoRev="1" fill="hold"/>
                                        <p:tgtEl>
                                          <p:spTgt spid="55"/>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56"/>
                                        </p:tgtEl>
                                      </p:cBhvr>
                                    </p:animEffect>
                                    <p:animScale>
                                      <p:cBhvr>
                                        <p:cTn id="12" dur="250" autoRev="1" fill="hold"/>
                                        <p:tgtEl>
                                          <p:spTgt spid="56"/>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57"/>
                                        </p:tgtEl>
                                      </p:cBhvr>
                                    </p:animEffect>
                                    <p:animScale>
                                      <p:cBhvr>
                                        <p:cTn id="17" dur="250" autoRev="1" fill="hold"/>
                                        <p:tgtEl>
                                          <p:spTgt spid="57"/>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58"/>
                                        </p:tgtEl>
                                      </p:cBhvr>
                                    </p:animEffect>
                                    <p:animScale>
                                      <p:cBhvr>
                                        <p:cTn id="22" dur="250" autoRev="1" fill="hold"/>
                                        <p:tgtEl>
                                          <p:spTgt spid="58"/>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nodeType="clickEffect">
                                  <p:stCondLst>
                                    <p:cond delay="0"/>
                                  </p:stCondLst>
                                  <p:childTnLst>
                                    <p:animEffect transition="out" filter="fade">
                                      <p:cBhvr>
                                        <p:cTn id="26" dur="500" tmFilter="0, 0; .2, .5; .8, .5; 1, 0"/>
                                        <p:tgtEl>
                                          <p:spTgt spid="59"/>
                                        </p:tgtEl>
                                      </p:cBhvr>
                                    </p:animEffect>
                                    <p:animScale>
                                      <p:cBhvr>
                                        <p:cTn id="27" dur="250" autoRev="1" fill="hold"/>
                                        <p:tgtEl>
                                          <p:spTgt spid="59"/>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1000"/>
                                        <p:tgtEl>
                                          <p:spTgt spid="77"/>
                                        </p:tgtEl>
                                      </p:cBhvr>
                                    </p:animEffect>
                                    <p:anim calcmode="lin" valueType="num">
                                      <p:cBhvr>
                                        <p:cTn id="33" dur="1000" fill="hold"/>
                                        <p:tgtEl>
                                          <p:spTgt spid="77"/>
                                        </p:tgtEl>
                                        <p:attrNameLst>
                                          <p:attrName>ppt_x</p:attrName>
                                        </p:attrNameLst>
                                      </p:cBhvr>
                                      <p:tavLst>
                                        <p:tav tm="0">
                                          <p:val>
                                            <p:strVal val="#ppt_x"/>
                                          </p:val>
                                        </p:tav>
                                        <p:tav tm="100000">
                                          <p:val>
                                            <p:strVal val="#ppt_x"/>
                                          </p:val>
                                        </p:tav>
                                      </p:tavLst>
                                    </p:anim>
                                    <p:anim calcmode="lin" valueType="num">
                                      <p:cBhvr>
                                        <p:cTn id="34" dur="1000" fill="hold"/>
                                        <p:tgtEl>
                                          <p:spTgt spid="7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1000"/>
                                        <p:tgtEl>
                                          <p:spTgt spid="78"/>
                                        </p:tgtEl>
                                      </p:cBhvr>
                                    </p:animEffect>
                                    <p:anim calcmode="lin" valueType="num">
                                      <p:cBhvr>
                                        <p:cTn id="38" dur="1000" fill="hold"/>
                                        <p:tgtEl>
                                          <p:spTgt spid="78"/>
                                        </p:tgtEl>
                                        <p:attrNameLst>
                                          <p:attrName>ppt_x</p:attrName>
                                        </p:attrNameLst>
                                      </p:cBhvr>
                                      <p:tavLst>
                                        <p:tav tm="0">
                                          <p:val>
                                            <p:strVal val="#ppt_x"/>
                                          </p:val>
                                        </p:tav>
                                        <p:tav tm="100000">
                                          <p:val>
                                            <p:strVal val="#ppt_x"/>
                                          </p:val>
                                        </p:tav>
                                      </p:tavLst>
                                    </p:anim>
                                    <p:anim calcmode="lin" valueType="num">
                                      <p:cBhvr>
                                        <p:cTn id="39" dur="1000" fill="hold"/>
                                        <p:tgtEl>
                                          <p:spTgt spid="7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fade">
                                      <p:cBhvr>
                                        <p:cTn id="42" dur="1000"/>
                                        <p:tgtEl>
                                          <p:spTgt spid="81"/>
                                        </p:tgtEl>
                                      </p:cBhvr>
                                    </p:animEffect>
                                    <p:anim calcmode="lin" valueType="num">
                                      <p:cBhvr>
                                        <p:cTn id="43" dur="1000" fill="hold"/>
                                        <p:tgtEl>
                                          <p:spTgt spid="81"/>
                                        </p:tgtEl>
                                        <p:attrNameLst>
                                          <p:attrName>ppt_x</p:attrName>
                                        </p:attrNameLst>
                                      </p:cBhvr>
                                      <p:tavLst>
                                        <p:tav tm="0">
                                          <p:val>
                                            <p:strVal val="#ppt_x"/>
                                          </p:val>
                                        </p:tav>
                                        <p:tav tm="100000">
                                          <p:val>
                                            <p:strVal val="#ppt_x"/>
                                          </p:val>
                                        </p:tav>
                                      </p:tavLst>
                                    </p:anim>
                                    <p:anim calcmode="lin" valueType="num">
                                      <p:cBhvr>
                                        <p:cTn id="44" dur="1000" fill="hold"/>
                                        <p:tgtEl>
                                          <p:spTgt spid="8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84"/>
                                        </p:tgtEl>
                                        <p:attrNameLst>
                                          <p:attrName>style.visibility</p:attrName>
                                        </p:attrNameLst>
                                      </p:cBhvr>
                                      <p:to>
                                        <p:strVal val="visible"/>
                                      </p:to>
                                    </p:set>
                                    <p:animEffect transition="in" filter="fade">
                                      <p:cBhvr>
                                        <p:cTn id="47" dur="1000"/>
                                        <p:tgtEl>
                                          <p:spTgt spid="84"/>
                                        </p:tgtEl>
                                      </p:cBhvr>
                                    </p:animEffect>
                                    <p:anim calcmode="lin" valueType="num">
                                      <p:cBhvr>
                                        <p:cTn id="48" dur="1000" fill="hold"/>
                                        <p:tgtEl>
                                          <p:spTgt spid="84"/>
                                        </p:tgtEl>
                                        <p:attrNameLst>
                                          <p:attrName>ppt_x</p:attrName>
                                        </p:attrNameLst>
                                      </p:cBhvr>
                                      <p:tavLst>
                                        <p:tav tm="0">
                                          <p:val>
                                            <p:strVal val="#ppt_x"/>
                                          </p:val>
                                        </p:tav>
                                        <p:tav tm="100000">
                                          <p:val>
                                            <p:strVal val="#ppt_x"/>
                                          </p:val>
                                        </p:tav>
                                      </p:tavLst>
                                    </p:anim>
                                    <p:anim calcmode="lin" valueType="num">
                                      <p:cBhvr>
                                        <p:cTn id="49" dur="1000" fill="hold"/>
                                        <p:tgtEl>
                                          <p:spTgt spid="84"/>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87"/>
                                        </p:tgtEl>
                                        <p:attrNameLst>
                                          <p:attrName>style.visibility</p:attrName>
                                        </p:attrNameLst>
                                      </p:cBhvr>
                                      <p:to>
                                        <p:strVal val="visible"/>
                                      </p:to>
                                    </p:set>
                                    <p:animEffect transition="in" filter="fade">
                                      <p:cBhvr>
                                        <p:cTn id="52" dur="1000"/>
                                        <p:tgtEl>
                                          <p:spTgt spid="87"/>
                                        </p:tgtEl>
                                      </p:cBhvr>
                                    </p:animEffect>
                                    <p:anim calcmode="lin" valueType="num">
                                      <p:cBhvr>
                                        <p:cTn id="53" dur="1000" fill="hold"/>
                                        <p:tgtEl>
                                          <p:spTgt spid="87"/>
                                        </p:tgtEl>
                                        <p:attrNameLst>
                                          <p:attrName>ppt_x</p:attrName>
                                        </p:attrNameLst>
                                      </p:cBhvr>
                                      <p:tavLst>
                                        <p:tav tm="0">
                                          <p:val>
                                            <p:strVal val="#ppt_x"/>
                                          </p:val>
                                        </p:tav>
                                        <p:tav tm="100000">
                                          <p:val>
                                            <p:strVal val="#ppt_x"/>
                                          </p:val>
                                        </p:tav>
                                      </p:tavLst>
                                    </p:anim>
                                    <p:anim calcmode="lin" valueType="num">
                                      <p:cBhvr>
                                        <p:cTn id="54" dur="1000" fill="hold"/>
                                        <p:tgtEl>
                                          <p:spTgt spid="8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90"/>
                                        </p:tgtEl>
                                        <p:attrNameLst>
                                          <p:attrName>style.visibility</p:attrName>
                                        </p:attrNameLst>
                                      </p:cBhvr>
                                      <p:to>
                                        <p:strVal val="visible"/>
                                      </p:to>
                                    </p:set>
                                    <p:animEffect transition="in" filter="fade">
                                      <p:cBhvr>
                                        <p:cTn id="57" dur="1000"/>
                                        <p:tgtEl>
                                          <p:spTgt spid="90"/>
                                        </p:tgtEl>
                                      </p:cBhvr>
                                    </p:animEffect>
                                    <p:anim calcmode="lin" valueType="num">
                                      <p:cBhvr>
                                        <p:cTn id="58" dur="1000" fill="hold"/>
                                        <p:tgtEl>
                                          <p:spTgt spid="90"/>
                                        </p:tgtEl>
                                        <p:attrNameLst>
                                          <p:attrName>ppt_x</p:attrName>
                                        </p:attrNameLst>
                                      </p:cBhvr>
                                      <p:tavLst>
                                        <p:tav tm="0">
                                          <p:val>
                                            <p:strVal val="#ppt_x"/>
                                          </p:val>
                                        </p:tav>
                                        <p:tav tm="100000">
                                          <p:val>
                                            <p:strVal val="#ppt_x"/>
                                          </p:val>
                                        </p:tav>
                                      </p:tavLst>
                                    </p:anim>
                                    <p:anim calcmode="lin" valueType="num">
                                      <p:cBhvr>
                                        <p:cTn id="59" dur="1000" fill="hold"/>
                                        <p:tgtEl>
                                          <p:spTgt spid="90"/>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93"/>
                                        </p:tgtEl>
                                        <p:attrNameLst>
                                          <p:attrName>style.visibility</p:attrName>
                                        </p:attrNameLst>
                                      </p:cBhvr>
                                      <p:to>
                                        <p:strVal val="visible"/>
                                      </p:to>
                                    </p:set>
                                    <p:animEffect transition="in" filter="fade">
                                      <p:cBhvr>
                                        <p:cTn id="62" dur="1000"/>
                                        <p:tgtEl>
                                          <p:spTgt spid="93"/>
                                        </p:tgtEl>
                                      </p:cBhvr>
                                    </p:animEffect>
                                    <p:anim calcmode="lin" valueType="num">
                                      <p:cBhvr>
                                        <p:cTn id="63" dur="1000" fill="hold"/>
                                        <p:tgtEl>
                                          <p:spTgt spid="93"/>
                                        </p:tgtEl>
                                        <p:attrNameLst>
                                          <p:attrName>ppt_x</p:attrName>
                                        </p:attrNameLst>
                                      </p:cBhvr>
                                      <p:tavLst>
                                        <p:tav tm="0">
                                          <p:val>
                                            <p:strVal val="#ppt_x"/>
                                          </p:val>
                                        </p:tav>
                                        <p:tav tm="100000">
                                          <p:val>
                                            <p:strVal val="#ppt_x"/>
                                          </p:val>
                                        </p:tav>
                                      </p:tavLst>
                                    </p:anim>
                                    <p:anim calcmode="lin" valueType="num">
                                      <p:cBhvr>
                                        <p:cTn id="64"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39000">
              <a:srgbClr val="006AE4"/>
            </a:gs>
            <a:gs pos="2000">
              <a:srgbClr val="0070C0"/>
            </a:gs>
            <a:gs pos="100000">
              <a:srgbClr val="0066FF"/>
            </a:gs>
          </a:gsLst>
          <a:lin ang="10800000" scaled="1"/>
        </a:gradFill>
        <a:effectLst/>
      </p:bgPr>
    </p:bg>
    <p:spTree>
      <p:nvGrpSpPr>
        <p:cNvPr id="1" name="">
          <a:extLst>
            <a:ext uri="{FF2B5EF4-FFF2-40B4-BE49-F238E27FC236}">
              <a16:creationId xmlns:a16="http://schemas.microsoft.com/office/drawing/2014/main" id="{917FCC43-7546-A6FB-5445-8D8B3C7430EE}"/>
            </a:ext>
          </a:extLst>
        </p:cNvPr>
        <p:cNvGrpSpPr/>
        <p:nvPr/>
      </p:nvGrpSpPr>
      <p:grpSpPr>
        <a:xfrm>
          <a:off x="0" y="0"/>
          <a:ext cx="0" cy="0"/>
          <a:chOff x="0" y="0"/>
          <a:chExt cx="0" cy="0"/>
        </a:xfrm>
      </p:grpSpPr>
      <p:pic>
        <p:nvPicPr>
          <p:cNvPr id="29" name="Picture 28" descr="Shanghai city skyline">
            <a:extLst>
              <a:ext uri="{FF2B5EF4-FFF2-40B4-BE49-F238E27FC236}">
                <a16:creationId xmlns:a16="http://schemas.microsoft.com/office/drawing/2014/main" id="{6F9D178F-A60E-A04E-9646-AE4EBF530DE4}"/>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a:effectLst>
            <a:outerShdw dist="50800" dir="5400000" algn="ctr" rotWithShape="0">
              <a:srgbClr val="000000">
                <a:alpha val="0"/>
              </a:srgbClr>
            </a:outerShdw>
          </a:effectLst>
        </p:spPr>
      </p:pic>
      <p:sp>
        <p:nvSpPr>
          <p:cNvPr id="6" name="Circle: Hollow 5">
            <a:extLst>
              <a:ext uri="{FF2B5EF4-FFF2-40B4-BE49-F238E27FC236}">
                <a16:creationId xmlns:a16="http://schemas.microsoft.com/office/drawing/2014/main" id="{DF52ECD3-E5CF-5249-2D7F-13B25B923DFE}"/>
              </a:ext>
            </a:extLst>
          </p:cNvPr>
          <p:cNvSpPr/>
          <p:nvPr/>
        </p:nvSpPr>
        <p:spPr>
          <a:xfrm>
            <a:off x="-904974" y="5099902"/>
            <a:ext cx="2196446" cy="2196446"/>
          </a:xfrm>
          <a:prstGeom prst="donut">
            <a:avLst>
              <a:gd name="adj" fmla="val 1126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8" name="Circle: Hollow 7">
            <a:extLst>
              <a:ext uri="{FF2B5EF4-FFF2-40B4-BE49-F238E27FC236}">
                <a16:creationId xmlns:a16="http://schemas.microsoft.com/office/drawing/2014/main" id="{EE625220-FE22-466F-A0BF-BC110D965069}"/>
              </a:ext>
            </a:extLst>
          </p:cNvPr>
          <p:cNvSpPr/>
          <p:nvPr/>
        </p:nvSpPr>
        <p:spPr>
          <a:xfrm>
            <a:off x="10785835" y="-931682"/>
            <a:ext cx="2196446" cy="2196446"/>
          </a:xfrm>
          <a:prstGeom prst="donut">
            <a:avLst>
              <a:gd name="adj" fmla="val 1126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grpSp>
        <p:nvGrpSpPr>
          <p:cNvPr id="14" name="Group 13">
            <a:extLst>
              <a:ext uri="{FF2B5EF4-FFF2-40B4-BE49-F238E27FC236}">
                <a16:creationId xmlns:a16="http://schemas.microsoft.com/office/drawing/2014/main" id="{BA36F0E8-2E81-324A-9FFF-1E37A0F9F86F}"/>
              </a:ext>
            </a:extLst>
          </p:cNvPr>
          <p:cNvGrpSpPr/>
          <p:nvPr/>
        </p:nvGrpSpPr>
        <p:grpSpPr>
          <a:xfrm>
            <a:off x="1376314" y="1602558"/>
            <a:ext cx="179109" cy="1239624"/>
            <a:chOff x="1442301" y="1178351"/>
            <a:chExt cx="179109" cy="1239624"/>
          </a:xfrm>
        </p:grpSpPr>
        <p:sp>
          <p:nvSpPr>
            <p:cNvPr id="9" name="Oval 8">
              <a:extLst>
                <a:ext uri="{FF2B5EF4-FFF2-40B4-BE49-F238E27FC236}">
                  <a16:creationId xmlns:a16="http://schemas.microsoft.com/office/drawing/2014/main" id="{2CC0D7A1-A32E-7532-9388-B884C0E69E30}"/>
                </a:ext>
              </a:extLst>
            </p:cNvPr>
            <p:cNvSpPr/>
            <p:nvPr/>
          </p:nvSpPr>
          <p:spPr>
            <a:xfrm>
              <a:off x="1442301" y="1178351"/>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Oval 10">
              <a:extLst>
                <a:ext uri="{FF2B5EF4-FFF2-40B4-BE49-F238E27FC236}">
                  <a16:creationId xmlns:a16="http://schemas.microsoft.com/office/drawing/2014/main" id="{5EC99BC0-B1E1-900F-04C2-78D12273E633}"/>
                </a:ext>
              </a:extLst>
            </p:cNvPr>
            <p:cNvSpPr/>
            <p:nvPr/>
          </p:nvSpPr>
          <p:spPr>
            <a:xfrm>
              <a:off x="1442301" y="1708609"/>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 name="Oval 12">
              <a:extLst>
                <a:ext uri="{FF2B5EF4-FFF2-40B4-BE49-F238E27FC236}">
                  <a16:creationId xmlns:a16="http://schemas.microsoft.com/office/drawing/2014/main" id="{6B571E27-EA3C-FAAA-9AD4-DBD913623D76}"/>
                </a:ext>
              </a:extLst>
            </p:cNvPr>
            <p:cNvSpPr/>
            <p:nvPr/>
          </p:nvSpPr>
          <p:spPr>
            <a:xfrm>
              <a:off x="1442301" y="2238866"/>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5" name="Group 14">
            <a:extLst>
              <a:ext uri="{FF2B5EF4-FFF2-40B4-BE49-F238E27FC236}">
                <a16:creationId xmlns:a16="http://schemas.microsoft.com/office/drawing/2014/main" id="{77BA4659-DEBA-DB4F-C2DD-7292896900CA}"/>
              </a:ext>
            </a:extLst>
          </p:cNvPr>
          <p:cNvGrpSpPr/>
          <p:nvPr/>
        </p:nvGrpSpPr>
        <p:grpSpPr>
          <a:xfrm>
            <a:off x="10696280" y="4385036"/>
            <a:ext cx="179109" cy="1239624"/>
            <a:chOff x="1442301" y="1178351"/>
            <a:chExt cx="179109" cy="1239624"/>
          </a:xfrm>
        </p:grpSpPr>
        <p:sp>
          <p:nvSpPr>
            <p:cNvPr id="16" name="Oval 15">
              <a:extLst>
                <a:ext uri="{FF2B5EF4-FFF2-40B4-BE49-F238E27FC236}">
                  <a16:creationId xmlns:a16="http://schemas.microsoft.com/office/drawing/2014/main" id="{E5BFA1B3-9986-11B6-5575-F3FC25634DD6}"/>
                </a:ext>
              </a:extLst>
            </p:cNvPr>
            <p:cNvSpPr/>
            <p:nvPr/>
          </p:nvSpPr>
          <p:spPr>
            <a:xfrm>
              <a:off x="1442301" y="1178351"/>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Oval 16">
              <a:extLst>
                <a:ext uri="{FF2B5EF4-FFF2-40B4-BE49-F238E27FC236}">
                  <a16:creationId xmlns:a16="http://schemas.microsoft.com/office/drawing/2014/main" id="{03D684F8-06A2-EADC-DDAB-DDE51AE1F1AE}"/>
                </a:ext>
              </a:extLst>
            </p:cNvPr>
            <p:cNvSpPr/>
            <p:nvPr/>
          </p:nvSpPr>
          <p:spPr>
            <a:xfrm>
              <a:off x="1442301" y="1708609"/>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8" name="Oval 17">
              <a:extLst>
                <a:ext uri="{FF2B5EF4-FFF2-40B4-BE49-F238E27FC236}">
                  <a16:creationId xmlns:a16="http://schemas.microsoft.com/office/drawing/2014/main" id="{11660C14-60E0-2A79-C012-3AA13B7571B6}"/>
                </a:ext>
              </a:extLst>
            </p:cNvPr>
            <p:cNvSpPr/>
            <p:nvPr/>
          </p:nvSpPr>
          <p:spPr>
            <a:xfrm>
              <a:off x="1442301" y="2238866"/>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20" name="TextBox 19">
            <a:extLst>
              <a:ext uri="{FF2B5EF4-FFF2-40B4-BE49-F238E27FC236}">
                <a16:creationId xmlns:a16="http://schemas.microsoft.com/office/drawing/2014/main" id="{8199D70F-4A07-48F9-95F2-803962AA3766}"/>
              </a:ext>
            </a:extLst>
          </p:cNvPr>
          <p:cNvSpPr txBox="1"/>
          <p:nvPr/>
        </p:nvSpPr>
        <p:spPr>
          <a:xfrm>
            <a:off x="2880477" y="2752627"/>
            <a:ext cx="8405424" cy="1631216"/>
          </a:xfrm>
          <a:prstGeom prst="rect">
            <a:avLst/>
          </a:prstGeom>
          <a:noFill/>
        </p:spPr>
        <p:txBody>
          <a:bodyPr wrap="square" rtlCol="0">
            <a:spAutoFit/>
          </a:bodyPr>
          <a:lstStyle/>
          <a:p>
            <a:r>
              <a:rPr lang="en-US" sz="5000" b="1" dirty="0">
                <a:solidFill>
                  <a:schemeClr val="bg1"/>
                </a:solidFill>
                <a:latin typeface="+mj-lt"/>
              </a:rPr>
              <a:t>GIÁ TRỊ CHIẾN LƯỢC CHO </a:t>
            </a:r>
          </a:p>
          <a:p>
            <a:r>
              <a:rPr lang="en-US" sz="5000" b="1" dirty="0">
                <a:solidFill>
                  <a:schemeClr val="bg1"/>
                </a:solidFill>
                <a:latin typeface="+mj-lt"/>
              </a:rPr>
              <a:t>TỔ CHỨC TÀI CHÍNH</a:t>
            </a:r>
            <a:endParaRPr lang="vi-VN" sz="5000" b="1" dirty="0">
              <a:solidFill>
                <a:schemeClr val="bg1"/>
              </a:solidFill>
              <a:latin typeface="+mj-lt"/>
            </a:endParaRPr>
          </a:p>
        </p:txBody>
      </p:sp>
      <p:sp>
        <p:nvSpPr>
          <p:cNvPr id="22" name="TextBox 21">
            <a:extLst>
              <a:ext uri="{FF2B5EF4-FFF2-40B4-BE49-F238E27FC236}">
                <a16:creationId xmlns:a16="http://schemas.microsoft.com/office/drawing/2014/main" id="{5BC373C8-18B7-56CF-BB96-A1E93716F739}"/>
              </a:ext>
            </a:extLst>
          </p:cNvPr>
          <p:cNvSpPr txBox="1"/>
          <p:nvPr/>
        </p:nvSpPr>
        <p:spPr>
          <a:xfrm>
            <a:off x="2594730" y="724081"/>
            <a:ext cx="2080966" cy="1938992"/>
          </a:xfrm>
          <a:prstGeom prst="rect">
            <a:avLst/>
          </a:prstGeom>
          <a:noFill/>
        </p:spPr>
        <p:txBody>
          <a:bodyPr wrap="square">
            <a:spAutoFit/>
          </a:bodyPr>
          <a:lstStyle/>
          <a:p>
            <a:pPr algn="ctr"/>
            <a:r>
              <a:rPr lang="en-US" sz="12000" b="1" dirty="0">
                <a:solidFill>
                  <a:schemeClr val="bg1"/>
                </a:solidFill>
              </a:rPr>
              <a:t>03</a:t>
            </a:r>
            <a:endParaRPr lang="vi-VN" sz="12000" b="1" dirty="0">
              <a:solidFill>
                <a:schemeClr val="bg1"/>
              </a:solidFill>
            </a:endParaRPr>
          </a:p>
        </p:txBody>
      </p:sp>
      <p:cxnSp>
        <p:nvCxnSpPr>
          <p:cNvPr id="27" name="Straight Connector 26">
            <a:extLst>
              <a:ext uri="{FF2B5EF4-FFF2-40B4-BE49-F238E27FC236}">
                <a16:creationId xmlns:a16="http://schemas.microsoft.com/office/drawing/2014/main" id="{93E7BBEB-B6A4-2A9D-EF6E-39DC9A593775}"/>
              </a:ext>
            </a:extLst>
          </p:cNvPr>
          <p:cNvCxnSpPr/>
          <p:nvPr/>
        </p:nvCxnSpPr>
        <p:spPr>
          <a:xfrm>
            <a:off x="2696065" y="2528742"/>
            <a:ext cx="635366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78092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586A4CF-633B-F7FD-45E5-82174B269D46}"/>
              </a:ext>
            </a:extLst>
          </p:cNvPr>
          <p:cNvSpPr/>
          <p:nvPr/>
        </p:nvSpPr>
        <p:spPr>
          <a:xfrm>
            <a:off x="0" y="0"/>
            <a:ext cx="12192000" cy="2585413"/>
          </a:xfrm>
          <a:prstGeom prst="rect">
            <a:avLst/>
          </a:prstGeom>
          <a:gradFill flip="none" rotWithShape="1">
            <a:gsLst>
              <a:gs pos="38000">
                <a:srgbClr val="0066FF"/>
              </a:gs>
              <a:gs pos="100000">
                <a:srgbClr val="0070C0"/>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97" name="Group 96">
            <a:extLst>
              <a:ext uri="{FF2B5EF4-FFF2-40B4-BE49-F238E27FC236}">
                <a16:creationId xmlns:a16="http://schemas.microsoft.com/office/drawing/2014/main" id="{09FE1100-4EB2-D1FF-6446-D7C16E86D2E4}"/>
              </a:ext>
            </a:extLst>
          </p:cNvPr>
          <p:cNvGrpSpPr/>
          <p:nvPr/>
        </p:nvGrpSpPr>
        <p:grpSpPr>
          <a:xfrm>
            <a:off x="1898855" y="364631"/>
            <a:ext cx="8216103" cy="923003"/>
            <a:chOff x="1898856" y="460086"/>
            <a:chExt cx="8216103" cy="923003"/>
          </a:xfrm>
        </p:grpSpPr>
        <p:sp>
          <p:nvSpPr>
            <p:cNvPr id="23" name="TextBox 22">
              <a:extLst>
                <a:ext uri="{FF2B5EF4-FFF2-40B4-BE49-F238E27FC236}">
                  <a16:creationId xmlns:a16="http://schemas.microsoft.com/office/drawing/2014/main" id="{727C5778-8C7C-28DC-1B41-4F922D533667}"/>
                </a:ext>
              </a:extLst>
            </p:cNvPr>
            <p:cNvSpPr txBox="1"/>
            <p:nvPr/>
          </p:nvSpPr>
          <p:spPr>
            <a:xfrm>
              <a:off x="1898856" y="460086"/>
              <a:ext cx="8216103" cy="584775"/>
            </a:xfrm>
            <a:prstGeom prst="rect">
              <a:avLst/>
            </a:prstGeom>
            <a:noFill/>
          </p:spPr>
          <p:txBody>
            <a:bodyPr wrap="square" rtlCol="0">
              <a:spAutoFit/>
            </a:bodyPr>
            <a:lstStyle/>
            <a:p>
              <a:pPr algn="ctr"/>
              <a:r>
                <a:rPr lang="en-US" sz="3200" b="1" dirty="0">
                  <a:solidFill>
                    <a:schemeClr val="bg1"/>
                  </a:solidFill>
                  <a:latin typeface="+mj-lt"/>
                </a:rPr>
                <a:t>GIÁ TRỊ CHIẾN LƯỢC</a:t>
              </a:r>
              <a:endParaRPr lang="vi-VN" sz="3200" b="1" dirty="0">
                <a:solidFill>
                  <a:schemeClr val="bg1"/>
                </a:solidFill>
                <a:latin typeface="+mj-lt"/>
              </a:endParaRPr>
            </a:p>
          </p:txBody>
        </p:sp>
        <p:sp>
          <p:nvSpPr>
            <p:cNvPr id="28" name="Freeform: Shape 27">
              <a:extLst>
                <a:ext uri="{FF2B5EF4-FFF2-40B4-BE49-F238E27FC236}">
                  <a16:creationId xmlns:a16="http://schemas.microsoft.com/office/drawing/2014/main" id="{194878F3-8E5C-7B76-6224-2587EC1E6348}"/>
                </a:ext>
              </a:extLst>
            </p:cNvPr>
            <p:cNvSpPr/>
            <p:nvPr/>
          </p:nvSpPr>
          <p:spPr>
            <a:xfrm>
              <a:off x="2491647" y="585804"/>
              <a:ext cx="734960" cy="734996"/>
            </a:xfrm>
            <a:custGeom>
              <a:avLst/>
              <a:gdLst>
                <a:gd name="csX0" fmla="*/ 0 w 369110"/>
                <a:gd name="csY0" fmla="*/ 0 h 369128"/>
                <a:gd name="csX1" fmla="*/ 369110 w 369110"/>
                <a:gd name="csY1" fmla="*/ 0 h 369128"/>
                <a:gd name="csX2" fmla="*/ 294737 w 369110"/>
                <a:gd name="csY2" fmla="*/ 7497 h 369128"/>
                <a:gd name="csX3" fmla="*/ 0 w 369110"/>
                <a:gd name="csY3" fmla="*/ 369128 h 369128"/>
                <a:gd name="csX4" fmla="*/ 0 w 369110"/>
                <a:gd name="csY4" fmla="*/ 0 h 369128"/>
              </a:gdLst>
              <a:ahLst/>
              <a:cxnLst>
                <a:cxn ang="0">
                  <a:pos x="csX0" y="csY0"/>
                </a:cxn>
                <a:cxn ang="0">
                  <a:pos x="csX1" y="csY1"/>
                </a:cxn>
                <a:cxn ang="0">
                  <a:pos x="csX2" y="csY2"/>
                </a:cxn>
                <a:cxn ang="0">
                  <a:pos x="csX3" y="csY3"/>
                </a:cxn>
                <a:cxn ang="0">
                  <a:pos x="csX4" y="csY4"/>
                </a:cxn>
              </a:cxnLst>
              <a:rect l="l" t="t" r="r" b="b"/>
              <a:pathLst>
                <a:path w="369110" h="369128">
                  <a:moveTo>
                    <a:pt x="0" y="0"/>
                  </a:moveTo>
                  <a:lnTo>
                    <a:pt x="369110" y="0"/>
                  </a:lnTo>
                  <a:lnTo>
                    <a:pt x="294737" y="7497"/>
                  </a:lnTo>
                  <a:cubicBezTo>
                    <a:pt x="126531" y="41918"/>
                    <a:pt x="0" y="190746"/>
                    <a:pt x="0" y="369128"/>
                  </a:cubicBez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27" name="Freeform: Shape 26">
              <a:extLst>
                <a:ext uri="{FF2B5EF4-FFF2-40B4-BE49-F238E27FC236}">
                  <a16:creationId xmlns:a16="http://schemas.microsoft.com/office/drawing/2014/main" id="{2FA40A8E-E76C-4FA8-CB5D-89588C9B1930}"/>
                </a:ext>
              </a:extLst>
            </p:cNvPr>
            <p:cNvSpPr/>
            <p:nvPr/>
          </p:nvSpPr>
          <p:spPr>
            <a:xfrm>
              <a:off x="8948742" y="585804"/>
              <a:ext cx="797246" cy="797285"/>
            </a:xfrm>
            <a:custGeom>
              <a:avLst/>
              <a:gdLst>
                <a:gd name="csX0" fmla="*/ 0 w 369110"/>
                <a:gd name="csY0" fmla="*/ 0 h 369128"/>
                <a:gd name="csX1" fmla="*/ 369110 w 369110"/>
                <a:gd name="csY1" fmla="*/ 0 h 369128"/>
                <a:gd name="csX2" fmla="*/ 369110 w 369110"/>
                <a:gd name="csY2" fmla="*/ 369128 h 369128"/>
                <a:gd name="csX3" fmla="*/ 74373 w 369110"/>
                <a:gd name="csY3" fmla="*/ 7497 h 369128"/>
                <a:gd name="csX4" fmla="*/ 0 w 369110"/>
                <a:gd name="csY4" fmla="*/ 0 h 369128"/>
              </a:gdLst>
              <a:ahLst/>
              <a:cxnLst>
                <a:cxn ang="0">
                  <a:pos x="csX0" y="csY0"/>
                </a:cxn>
                <a:cxn ang="0">
                  <a:pos x="csX1" y="csY1"/>
                </a:cxn>
                <a:cxn ang="0">
                  <a:pos x="csX2" y="csY2"/>
                </a:cxn>
                <a:cxn ang="0">
                  <a:pos x="csX3" y="csY3"/>
                </a:cxn>
                <a:cxn ang="0">
                  <a:pos x="csX4" y="csY4"/>
                </a:cxn>
              </a:cxnLst>
              <a:rect l="l" t="t" r="r" b="b"/>
              <a:pathLst>
                <a:path w="369110" h="369128">
                  <a:moveTo>
                    <a:pt x="0" y="0"/>
                  </a:moveTo>
                  <a:lnTo>
                    <a:pt x="369110" y="0"/>
                  </a:lnTo>
                  <a:lnTo>
                    <a:pt x="369110" y="369128"/>
                  </a:lnTo>
                  <a:cubicBezTo>
                    <a:pt x="369110" y="190746"/>
                    <a:pt x="242579" y="41918"/>
                    <a:pt x="74373" y="7497"/>
                  </a:cubicBez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grpSp>
        <p:nvGrpSpPr>
          <p:cNvPr id="47" name="Group 46">
            <a:extLst>
              <a:ext uri="{FF2B5EF4-FFF2-40B4-BE49-F238E27FC236}">
                <a16:creationId xmlns:a16="http://schemas.microsoft.com/office/drawing/2014/main" id="{A0D02B12-87E9-6449-60E4-C3DD9684293F}"/>
              </a:ext>
            </a:extLst>
          </p:cNvPr>
          <p:cNvGrpSpPr/>
          <p:nvPr/>
        </p:nvGrpSpPr>
        <p:grpSpPr>
          <a:xfrm>
            <a:off x="154002" y="1356249"/>
            <a:ext cx="2255983" cy="2678547"/>
            <a:chOff x="948843" y="2154381"/>
            <a:chExt cx="2255983" cy="2678547"/>
          </a:xfrm>
          <a:effectLst>
            <a:outerShdw blurRad="50800" dist="38100" dir="16200000" rotWithShape="0">
              <a:prstClr val="black">
                <a:alpha val="40000"/>
              </a:prstClr>
            </a:outerShdw>
          </a:effectLst>
        </p:grpSpPr>
        <p:sp>
          <p:nvSpPr>
            <p:cNvPr id="9" name="Freeform: Shape 8">
              <a:extLst>
                <a:ext uri="{FF2B5EF4-FFF2-40B4-BE49-F238E27FC236}">
                  <a16:creationId xmlns:a16="http://schemas.microsoft.com/office/drawing/2014/main" id="{1F333FE6-99DA-61F0-A52F-0C891C52096E}"/>
                </a:ext>
              </a:extLst>
            </p:cNvPr>
            <p:cNvSpPr/>
            <p:nvPr/>
          </p:nvSpPr>
          <p:spPr>
            <a:xfrm>
              <a:off x="948843" y="2154381"/>
              <a:ext cx="2255983" cy="2678547"/>
            </a:xfrm>
            <a:custGeom>
              <a:avLst/>
              <a:gdLst>
                <a:gd name="csX0" fmla="*/ 1052946 w 2115128"/>
                <a:gd name="csY0" fmla="*/ 0 h 2309091"/>
                <a:gd name="csX1" fmla="*/ 1062182 w 2115128"/>
                <a:gd name="csY1" fmla="*/ 0 h 2309091"/>
                <a:gd name="csX2" fmla="*/ 2109692 w 2115128"/>
                <a:gd name="csY2" fmla="*/ 945288 h 2309091"/>
                <a:gd name="csX3" fmla="*/ 2114662 w 2115128"/>
                <a:gd name="csY3" fmla="*/ 1043710 h 2309091"/>
                <a:gd name="csX4" fmla="*/ 2115127 w 2115128"/>
                <a:gd name="csY4" fmla="*/ 1043710 h 2309091"/>
                <a:gd name="csX5" fmla="*/ 2115127 w 2115128"/>
                <a:gd name="csY5" fmla="*/ 1052927 h 2309091"/>
                <a:gd name="csX6" fmla="*/ 2115128 w 2115128"/>
                <a:gd name="csY6" fmla="*/ 1052946 h 2309091"/>
                <a:gd name="csX7" fmla="*/ 2115127 w 2115128"/>
                <a:gd name="csY7" fmla="*/ 1052946 h 2309091"/>
                <a:gd name="csX8" fmla="*/ 2115127 w 2115128"/>
                <a:gd name="csY8" fmla="*/ 2309091 h 2309091"/>
                <a:gd name="csX9" fmla="*/ 0 w 2115128"/>
                <a:gd name="csY9" fmla="*/ 2309091 h 2309091"/>
                <a:gd name="csX10" fmla="*/ 0 w 2115128"/>
                <a:gd name="csY10" fmla="*/ 1052946 h 2309091"/>
                <a:gd name="csX11" fmla="*/ 0 w 2115128"/>
                <a:gd name="csY11" fmla="*/ 1052945 h 2309091"/>
                <a:gd name="csX12" fmla="*/ 0 w 2115128"/>
                <a:gd name="csY12" fmla="*/ 1043710 h 2309091"/>
                <a:gd name="csX13" fmla="*/ 466 w 2115128"/>
                <a:gd name="csY13" fmla="*/ 1043710 h 2309091"/>
                <a:gd name="csX14" fmla="*/ 5436 w 2115128"/>
                <a:gd name="csY14" fmla="*/ 945288 h 2309091"/>
                <a:gd name="csX15" fmla="*/ 1052946 w 2115128"/>
                <a:gd name="csY15" fmla="*/ 0 h 2309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115128" h="2309091">
                  <a:moveTo>
                    <a:pt x="1052946" y="0"/>
                  </a:moveTo>
                  <a:lnTo>
                    <a:pt x="1062182" y="0"/>
                  </a:lnTo>
                  <a:cubicBezTo>
                    <a:pt x="1607363" y="0"/>
                    <a:pt x="2055771" y="414334"/>
                    <a:pt x="2109692" y="945288"/>
                  </a:cubicBezTo>
                  <a:lnTo>
                    <a:pt x="2114662" y="1043710"/>
                  </a:lnTo>
                  <a:lnTo>
                    <a:pt x="2115127" y="1043710"/>
                  </a:lnTo>
                  <a:lnTo>
                    <a:pt x="2115127" y="1052927"/>
                  </a:lnTo>
                  <a:lnTo>
                    <a:pt x="2115128" y="1052946"/>
                  </a:lnTo>
                  <a:lnTo>
                    <a:pt x="2115127" y="1052946"/>
                  </a:lnTo>
                  <a:lnTo>
                    <a:pt x="2115127" y="2309091"/>
                  </a:lnTo>
                  <a:lnTo>
                    <a:pt x="0" y="2309091"/>
                  </a:lnTo>
                  <a:lnTo>
                    <a:pt x="0" y="1052946"/>
                  </a:lnTo>
                  <a:lnTo>
                    <a:pt x="0" y="1052945"/>
                  </a:lnTo>
                  <a:lnTo>
                    <a:pt x="0" y="1043710"/>
                  </a:lnTo>
                  <a:lnTo>
                    <a:pt x="466" y="1043710"/>
                  </a:lnTo>
                  <a:lnTo>
                    <a:pt x="5436" y="945288"/>
                  </a:lnTo>
                  <a:cubicBezTo>
                    <a:pt x="59358" y="414334"/>
                    <a:pt x="507766" y="0"/>
                    <a:pt x="1052946" y="0"/>
                  </a:cubicBezTo>
                  <a:close/>
                </a:path>
              </a:pathLst>
            </a:custGeom>
            <a:blipFill dpi="0" rotWithShape="1">
              <a:blip r:embed="rId2"/>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nvGrpSpPr>
            <p:cNvPr id="41" name="Group 40">
              <a:extLst>
                <a:ext uri="{FF2B5EF4-FFF2-40B4-BE49-F238E27FC236}">
                  <a16:creationId xmlns:a16="http://schemas.microsoft.com/office/drawing/2014/main" id="{17CA8335-85A0-680B-7547-C21E263028AB}"/>
                </a:ext>
              </a:extLst>
            </p:cNvPr>
            <p:cNvGrpSpPr/>
            <p:nvPr/>
          </p:nvGrpSpPr>
          <p:grpSpPr>
            <a:xfrm>
              <a:off x="1283502" y="2701110"/>
              <a:ext cx="1586665" cy="1883860"/>
              <a:chOff x="1283502" y="2701110"/>
              <a:chExt cx="1586665" cy="1883860"/>
            </a:xfrm>
          </p:grpSpPr>
          <p:sp>
            <p:nvSpPr>
              <p:cNvPr id="3" name="Freeform: Shape 2">
                <a:extLst>
                  <a:ext uri="{FF2B5EF4-FFF2-40B4-BE49-F238E27FC236}">
                    <a16:creationId xmlns:a16="http://schemas.microsoft.com/office/drawing/2014/main" id="{A7349A30-90F2-88CC-5341-DF7F0E1BCF95}"/>
                  </a:ext>
                </a:extLst>
              </p:cNvPr>
              <p:cNvSpPr/>
              <p:nvPr/>
            </p:nvSpPr>
            <p:spPr>
              <a:xfrm>
                <a:off x="1283502" y="2701110"/>
                <a:ext cx="1586665" cy="1883860"/>
              </a:xfrm>
              <a:custGeom>
                <a:avLst/>
                <a:gdLst>
                  <a:gd name="csX0" fmla="*/ 1052946 w 2115128"/>
                  <a:gd name="csY0" fmla="*/ 0 h 2309091"/>
                  <a:gd name="csX1" fmla="*/ 1062182 w 2115128"/>
                  <a:gd name="csY1" fmla="*/ 0 h 2309091"/>
                  <a:gd name="csX2" fmla="*/ 2109692 w 2115128"/>
                  <a:gd name="csY2" fmla="*/ 945288 h 2309091"/>
                  <a:gd name="csX3" fmla="*/ 2114662 w 2115128"/>
                  <a:gd name="csY3" fmla="*/ 1043710 h 2309091"/>
                  <a:gd name="csX4" fmla="*/ 2115127 w 2115128"/>
                  <a:gd name="csY4" fmla="*/ 1043710 h 2309091"/>
                  <a:gd name="csX5" fmla="*/ 2115127 w 2115128"/>
                  <a:gd name="csY5" fmla="*/ 1052927 h 2309091"/>
                  <a:gd name="csX6" fmla="*/ 2115128 w 2115128"/>
                  <a:gd name="csY6" fmla="*/ 1052946 h 2309091"/>
                  <a:gd name="csX7" fmla="*/ 2115127 w 2115128"/>
                  <a:gd name="csY7" fmla="*/ 1052946 h 2309091"/>
                  <a:gd name="csX8" fmla="*/ 2115127 w 2115128"/>
                  <a:gd name="csY8" fmla="*/ 2309091 h 2309091"/>
                  <a:gd name="csX9" fmla="*/ 0 w 2115128"/>
                  <a:gd name="csY9" fmla="*/ 2309091 h 2309091"/>
                  <a:gd name="csX10" fmla="*/ 0 w 2115128"/>
                  <a:gd name="csY10" fmla="*/ 1052946 h 2309091"/>
                  <a:gd name="csX11" fmla="*/ 0 w 2115128"/>
                  <a:gd name="csY11" fmla="*/ 1052945 h 2309091"/>
                  <a:gd name="csX12" fmla="*/ 0 w 2115128"/>
                  <a:gd name="csY12" fmla="*/ 1043710 h 2309091"/>
                  <a:gd name="csX13" fmla="*/ 466 w 2115128"/>
                  <a:gd name="csY13" fmla="*/ 1043710 h 2309091"/>
                  <a:gd name="csX14" fmla="*/ 5436 w 2115128"/>
                  <a:gd name="csY14" fmla="*/ 945288 h 2309091"/>
                  <a:gd name="csX15" fmla="*/ 1052946 w 2115128"/>
                  <a:gd name="csY15" fmla="*/ 0 h 2309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115128" h="2309091">
                    <a:moveTo>
                      <a:pt x="1052946" y="0"/>
                    </a:moveTo>
                    <a:lnTo>
                      <a:pt x="1062182" y="0"/>
                    </a:lnTo>
                    <a:cubicBezTo>
                      <a:pt x="1607363" y="0"/>
                      <a:pt x="2055771" y="414334"/>
                      <a:pt x="2109692" y="945288"/>
                    </a:cubicBezTo>
                    <a:lnTo>
                      <a:pt x="2114662" y="1043710"/>
                    </a:lnTo>
                    <a:lnTo>
                      <a:pt x="2115127" y="1043710"/>
                    </a:lnTo>
                    <a:lnTo>
                      <a:pt x="2115127" y="1052927"/>
                    </a:lnTo>
                    <a:lnTo>
                      <a:pt x="2115128" y="1052946"/>
                    </a:lnTo>
                    <a:lnTo>
                      <a:pt x="2115127" y="1052946"/>
                    </a:lnTo>
                    <a:lnTo>
                      <a:pt x="2115127" y="2309091"/>
                    </a:lnTo>
                    <a:lnTo>
                      <a:pt x="0" y="2309091"/>
                    </a:lnTo>
                    <a:lnTo>
                      <a:pt x="0" y="1052946"/>
                    </a:lnTo>
                    <a:lnTo>
                      <a:pt x="0" y="1052945"/>
                    </a:lnTo>
                    <a:lnTo>
                      <a:pt x="0" y="1043710"/>
                    </a:lnTo>
                    <a:lnTo>
                      <a:pt x="466" y="1043710"/>
                    </a:lnTo>
                    <a:lnTo>
                      <a:pt x="5436" y="945288"/>
                    </a:lnTo>
                    <a:cubicBezTo>
                      <a:pt x="59358" y="414334"/>
                      <a:pt x="507766" y="0"/>
                      <a:pt x="1052946" y="0"/>
                    </a:cubicBez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pic>
            <p:nvPicPr>
              <p:cNvPr id="25" name="Graphic 24" descr="Shield Tick with solid fill">
                <a:extLst>
                  <a:ext uri="{FF2B5EF4-FFF2-40B4-BE49-F238E27FC236}">
                    <a16:creationId xmlns:a16="http://schemas.microsoft.com/office/drawing/2014/main" id="{54764B99-667F-CCCB-44AE-A7E2D89D03A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19634" y="2879763"/>
                <a:ext cx="914400" cy="914400"/>
              </a:xfrm>
              <a:prstGeom prst="rect">
                <a:avLst/>
              </a:prstGeom>
            </p:spPr>
          </p:pic>
          <p:sp>
            <p:nvSpPr>
              <p:cNvPr id="29" name="TextBox 28">
                <a:extLst>
                  <a:ext uri="{FF2B5EF4-FFF2-40B4-BE49-F238E27FC236}">
                    <a16:creationId xmlns:a16="http://schemas.microsoft.com/office/drawing/2014/main" id="{CE9DD92F-613F-E06A-30F7-516F4AA280E5}"/>
                  </a:ext>
                </a:extLst>
              </p:cNvPr>
              <p:cNvSpPr txBox="1"/>
              <p:nvPr/>
            </p:nvSpPr>
            <p:spPr>
              <a:xfrm>
                <a:off x="1283502" y="3879227"/>
                <a:ext cx="1586665" cy="461665"/>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BẢO MẬT MẠNH MẼ HƠN</a:t>
                </a:r>
              </a:p>
            </p:txBody>
          </p:sp>
        </p:grpSp>
      </p:grpSp>
      <p:grpSp>
        <p:nvGrpSpPr>
          <p:cNvPr id="49" name="Group 48">
            <a:extLst>
              <a:ext uri="{FF2B5EF4-FFF2-40B4-BE49-F238E27FC236}">
                <a16:creationId xmlns:a16="http://schemas.microsoft.com/office/drawing/2014/main" id="{82F486DF-B593-5B42-FC71-A0398BFA5D94}"/>
              </a:ext>
            </a:extLst>
          </p:cNvPr>
          <p:cNvGrpSpPr/>
          <p:nvPr/>
        </p:nvGrpSpPr>
        <p:grpSpPr>
          <a:xfrm>
            <a:off x="2564742" y="1356249"/>
            <a:ext cx="2255983" cy="2678547"/>
            <a:chOff x="3568891" y="2154380"/>
            <a:chExt cx="2255983" cy="2678547"/>
          </a:xfrm>
          <a:effectLst>
            <a:outerShdw blurRad="50800" dist="38100" dir="16200000" rotWithShape="0">
              <a:prstClr val="black">
                <a:alpha val="40000"/>
              </a:prstClr>
            </a:outerShdw>
          </a:effectLst>
        </p:grpSpPr>
        <p:sp>
          <p:nvSpPr>
            <p:cNvPr id="17" name="Freeform: Shape 16">
              <a:extLst>
                <a:ext uri="{FF2B5EF4-FFF2-40B4-BE49-F238E27FC236}">
                  <a16:creationId xmlns:a16="http://schemas.microsoft.com/office/drawing/2014/main" id="{5C754C7E-2C4F-6657-CBA0-71F2C4C8BC69}"/>
                </a:ext>
              </a:extLst>
            </p:cNvPr>
            <p:cNvSpPr/>
            <p:nvPr/>
          </p:nvSpPr>
          <p:spPr>
            <a:xfrm>
              <a:off x="3568891" y="2154380"/>
              <a:ext cx="2255983" cy="2678547"/>
            </a:xfrm>
            <a:custGeom>
              <a:avLst/>
              <a:gdLst>
                <a:gd name="csX0" fmla="*/ 1052946 w 2115128"/>
                <a:gd name="csY0" fmla="*/ 0 h 2309091"/>
                <a:gd name="csX1" fmla="*/ 1062182 w 2115128"/>
                <a:gd name="csY1" fmla="*/ 0 h 2309091"/>
                <a:gd name="csX2" fmla="*/ 2109692 w 2115128"/>
                <a:gd name="csY2" fmla="*/ 945288 h 2309091"/>
                <a:gd name="csX3" fmla="*/ 2114662 w 2115128"/>
                <a:gd name="csY3" fmla="*/ 1043710 h 2309091"/>
                <a:gd name="csX4" fmla="*/ 2115127 w 2115128"/>
                <a:gd name="csY4" fmla="*/ 1043710 h 2309091"/>
                <a:gd name="csX5" fmla="*/ 2115127 w 2115128"/>
                <a:gd name="csY5" fmla="*/ 1052927 h 2309091"/>
                <a:gd name="csX6" fmla="*/ 2115128 w 2115128"/>
                <a:gd name="csY6" fmla="*/ 1052946 h 2309091"/>
                <a:gd name="csX7" fmla="*/ 2115127 w 2115128"/>
                <a:gd name="csY7" fmla="*/ 1052946 h 2309091"/>
                <a:gd name="csX8" fmla="*/ 2115127 w 2115128"/>
                <a:gd name="csY8" fmla="*/ 2309091 h 2309091"/>
                <a:gd name="csX9" fmla="*/ 0 w 2115128"/>
                <a:gd name="csY9" fmla="*/ 2309091 h 2309091"/>
                <a:gd name="csX10" fmla="*/ 0 w 2115128"/>
                <a:gd name="csY10" fmla="*/ 1052946 h 2309091"/>
                <a:gd name="csX11" fmla="*/ 0 w 2115128"/>
                <a:gd name="csY11" fmla="*/ 1052945 h 2309091"/>
                <a:gd name="csX12" fmla="*/ 0 w 2115128"/>
                <a:gd name="csY12" fmla="*/ 1043710 h 2309091"/>
                <a:gd name="csX13" fmla="*/ 466 w 2115128"/>
                <a:gd name="csY13" fmla="*/ 1043710 h 2309091"/>
                <a:gd name="csX14" fmla="*/ 5436 w 2115128"/>
                <a:gd name="csY14" fmla="*/ 945288 h 2309091"/>
                <a:gd name="csX15" fmla="*/ 1052946 w 2115128"/>
                <a:gd name="csY15" fmla="*/ 0 h 2309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115128" h="2309091">
                  <a:moveTo>
                    <a:pt x="1052946" y="0"/>
                  </a:moveTo>
                  <a:lnTo>
                    <a:pt x="1062182" y="0"/>
                  </a:lnTo>
                  <a:cubicBezTo>
                    <a:pt x="1607363" y="0"/>
                    <a:pt x="2055771" y="414334"/>
                    <a:pt x="2109692" y="945288"/>
                  </a:cubicBezTo>
                  <a:lnTo>
                    <a:pt x="2114662" y="1043710"/>
                  </a:lnTo>
                  <a:lnTo>
                    <a:pt x="2115127" y="1043710"/>
                  </a:lnTo>
                  <a:lnTo>
                    <a:pt x="2115127" y="1052927"/>
                  </a:lnTo>
                  <a:lnTo>
                    <a:pt x="2115128" y="1052946"/>
                  </a:lnTo>
                  <a:lnTo>
                    <a:pt x="2115127" y="1052946"/>
                  </a:lnTo>
                  <a:lnTo>
                    <a:pt x="2115127" y="2309091"/>
                  </a:lnTo>
                  <a:lnTo>
                    <a:pt x="0" y="2309091"/>
                  </a:lnTo>
                  <a:lnTo>
                    <a:pt x="0" y="1052946"/>
                  </a:lnTo>
                  <a:lnTo>
                    <a:pt x="0" y="1052945"/>
                  </a:lnTo>
                  <a:lnTo>
                    <a:pt x="0" y="1043710"/>
                  </a:lnTo>
                  <a:lnTo>
                    <a:pt x="466" y="1043710"/>
                  </a:lnTo>
                  <a:lnTo>
                    <a:pt x="5436" y="945288"/>
                  </a:lnTo>
                  <a:cubicBezTo>
                    <a:pt x="59358" y="414334"/>
                    <a:pt x="507766" y="0"/>
                    <a:pt x="1052946" y="0"/>
                  </a:cubicBez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nvGrpSpPr>
            <p:cNvPr id="48" name="Group 47">
              <a:extLst>
                <a:ext uri="{FF2B5EF4-FFF2-40B4-BE49-F238E27FC236}">
                  <a16:creationId xmlns:a16="http://schemas.microsoft.com/office/drawing/2014/main" id="{3BB2AD71-5784-8A22-6B90-70125CB7BEC7}"/>
                </a:ext>
              </a:extLst>
            </p:cNvPr>
            <p:cNvGrpSpPr/>
            <p:nvPr/>
          </p:nvGrpSpPr>
          <p:grpSpPr>
            <a:xfrm>
              <a:off x="3903550" y="2701110"/>
              <a:ext cx="1586665" cy="1883860"/>
              <a:chOff x="3903550" y="2701110"/>
              <a:chExt cx="1586665" cy="1883860"/>
            </a:xfrm>
          </p:grpSpPr>
          <p:sp>
            <p:nvSpPr>
              <p:cNvPr id="6" name="Freeform: Shape 5">
                <a:extLst>
                  <a:ext uri="{FF2B5EF4-FFF2-40B4-BE49-F238E27FC236}">
                    <a16:creationId xmlns:a16="http://schemas.microsoft.com/office/drawing/2014/main" id="{2468208C-1B50-CDE1-B77E-E988B62DDB7C}"/>
                  </a:ext>
                </a:extLst>
              </p:cNvPr>
              <p:cNvSpPr/>
              <p:nvPr/>
            </p:nvSpPr>
            <p:spPr>
              <a:xfrm>
                <a:off x="3903550" y="2701110"/>
                <a:ext cx="1586665" cy="1883860"/>
              </a:xfrm>
              <a:custGeom>
                <a:avLst/>
                <a:gdLst>
                  <a:gd name="csX0" fmla="*/ 1052946 w 2115128"/>
                  <a:gd name="csY0" fmla="*/ 0 h 2309091"/>
                  <a:gd name="csX1" fmla="*/ 1062182 w 2115128"/>
                  <a:gd name="csY1" fmla="*/ 0 h 2309091"/>
                  <a:gd name="csX2" fmla="*/ 2109692 w 2115128"/>
                  <a:gd name="csY2" fmla="*/ 945288 h 2309091"/>
                  <a:gd name="csX3" fmla="*/ 2114662 w 2115128"/>
                  <a:gd name="csY3" fmla="*/ 1043710 h 2309091"/>
                  <a:gd name="csX4" fmla="*/ 2115127 w 2115128"/>
                  <a:gd name="csY4" fmla="*/ 1043710 h 2309091"/>
                  <a:gd name="csX5" fmla="*/ 2115127 w 2115128"/>
                  <a:gd name="csY5" fmla="*/ 1052927 h 2309091"/>
                  <a:gd name="csX6" fmla="*/ 2115128 w 2115128"/>
                  <a:gd name="csY6" fmla="*/ 1052946 h 2309091"/>
                  <a:gd name="csX7" fmla="*/ 2115127 w 2115128"/>
                  <a:gd name="csY7" fmla="*/ 1052946 h 2309091"/>
                  <a:gd name="csX8" fmla="*/ 2115127 w 2115128"/>
                  <a:gd name="csY8" fmla="*/ 2309091 h 2309091"/>
                  <a:gd name="csX9" fmla="*/ 0 w 2115128"/>
                  <a:gd name="csY9" fmla="*/ 2309091 h 2309091"/>
                  <a:gd name="csX10" fmla="*/ 0 w 2115128"/>
                  <a:gd name="csY10" fmla="*/ 1052946 h 2309091"/>
                  <a:gd name="csX11" fmla="*/ 0 w 2115128"/>
                  <a:gd name="csY11" fmla="*/ 1052945 h 2309091"/>
                  <a:gd name="csX12" fmla="*/ 0 w 2115128"/>
                  <a:gd name="csY12" fmla="*/ 1043710 h 2309091"/>
                  <a:gd name="csX13" fmla="*/ 466 w 2115128"/>
                  <a:gd name="csY13" fmla="*/ 1043710 h 2309091"/>
                  <a:gd name="csX14" fmla="*/ 5436 w 2115128"/>
                  <a:gd name="csY14" fmla="*/ 945288 h 2309091"/>
                  <a:gd name="csX15" fmla="*/ 1052946 w 2115128"/>
                  <a:gd name="csY15" fmla="*/ 0 h 2309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115128" h="2309091">
                    <a:moveTo>
                      <a:pt x="1052946" y="0"/>
                    </a:moveTo>
                    <a:lnTo>
                      <a:pt x="1062182" y="0"/>
                    </a:lnTo>
                    <a:cubicBezTo>
                      <a:pt x="1607363" y="0"/>
                      <a:pt x="2055771" y="414334"/>
                      <a:pt x="2109692" y="945288"/>
                    </a:cubicBezTo>
                    <a:lnTo>
                      <a:pt x="2114662" y="1043710"/>
                    </a:lnTo>
                    <a:lnTo>
                      <a:pt x="2115127" y="1043710"/>
                    </a:lnTo>
                    <a:lnTo>
                      <a:pt x="2115127" y="1052927"/>
                    </a:lnTo>
                    <a:lnTo>
                      <a:pt x="2115128" y="1052946"/>
                    </a:lnTo>
                    <a:lnTo>
                      <a:pt x="2115127" y="1052946"/>
                    </a:lnTo>
                    <a:lnTo>
                      <a:pt x="2115127" y="2309091"/>
                    </a:lnTo>
                    <a:lnTo>
                      <a:pt x="0" y="2309091"/>
                    </a:lnTo>
                    <a:lnTo>
                      <a:pt x="0" y="1052946"/>
                    </a:lnTo>
                    <a:lnTo>
                      <a:pt x="0" y="1052945"/>
                    </a:lnTo>
                    <a:lnTo>
                      <a:pt x="0" y="1043710"/>
                    </a:lnTo>
                    <a:lnTo>
                      <a:pt x="466" y="1043710"/>
                    </a:lnTo>
                    <a:lnTo>
                      <a:pt x="5436" y="945288"/>
                    </a:lnTo>
                    <a:cubicBezTo>
                      <a:pt x="59358" y="414334"/>
                      <a:pt x="507766" y="0"/>
                      <a:pt x="1052946" y="0"/>
                    </a:cubicBez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pic>
            <p:nvPicPr>
              <p:cNvPr id="22" name="Graphic 21" descr="Single gear with solid fill">
                <a:extLst>
                  <a:ext uri="{FF2B5EF4-FFF2-40B4-BE49-F238E27FC236}">
                    <a16:creationId xmlns:a16="http://schemas.microsoft.com/office/drawing/2014/main" id="{EE506CDC-C1C0-B011-B619-13AF6CAAB57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39682" y="2879763"/>
                <a:ext cx="914400" cy="914400"/>
              </a:xfrm>
              <a:prstGeom prst="rect">
                <a:avLst/>
              </a:prstGeom>
            </p:spPr>
          </p:pic>
          <p:sp>
            <p:nvSpPr>
              <p:cNvPr id="33" name="TextBox 32">
                <a:extLst>
                  <a:ext uri="{FF2B5EF4-FFF2-40B4-BE49-F238E27FC236}">
                    <a16:creationId xmlns:a16="http://schemas.microsoft.com/office/drawing/2014/main" id="{21985FD0-D72D-F1E0-C8C4-5F7E501B57E5}"/>
                  </a:ext>
                </a:extLst>
              </p:cNvPr>
              <p:cNvSpPr txBox="1"/>
              <p:nvPr/>
            </p:nvSpPr>
            <p:spPr>
              <a:xfrm>
                <a:off x="3903550" y="3826640"/>
                <a:ext cx="1586665" cy="461665"/>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GIẢM RỦI RO VẬN HÀNH</a:t>
                </a:r>
              </a:p>
            </p:txBody>
          </p:sp>
        </p:grpSp>
      </p:grpSp>
      <p:grpSp>
        <p:nvGrpSpPr>
          <p:cNvPr id="51" name="Group 50">
            <a:extLst>
              <a:ext uri="{FF2B5EF4-FFF2-40B4-BE49-F238E27FC236}">
                <a16:creationId xmlns:a16="http://schemas.microsoft.com/office/drawing/2014/main" id="{C23F6090-1A7D-0454-E59E-FAE440E7BE43}"/>
              </a:ext>
            </a:extLst>
          </p:cNvPr>
          <p:cNvGrpSpPr/>
          <p:nvPr/>
        </p:nvGrpSpPr>
        <p:grpSpPr>
          <a:xfrm>
            <a:off x="4975482" y="1356249"/>
            <a:ext cx="2255983" cy="2678547"/>
            <a:chOff x="6188939" y="2154379"/>
            <a:chExt cx="2255983" cy="2678547"/>
          </a:xfrm>
          <a:effectLst>
            <a:outerShdw blurRad="50800" dist="38100" dir="16200000" rotWithShape="0">
              <a:prstClr val="black">
                <a:alpha val="40000"/>
              </a:prstClr>
            </a:outerShdw>
          </a:effectLst>
        </p:grpSpPr>
        <p:sp>
          <p:nvSpPr>
            <p:cNvPr id="19" name="Freeform: Shape 18">
              <a:extLst>
                <a:ext uri="{FF2B5EF4-FFF2-40B4-BE49-F238E27FC236}">
                  <a16:creationId xmlns:a16="http://schemas.microsoft.com/office/drawing/2014/main" id="{40BA22E3-DD36-C4FB-6C94-17BAF340F0C4}"/>
                </a:ext>
              </a:extLst>
            </p:cNvPr>
            <p:cNvSpPr/>
            <p:nvPr/>
          </p:nvSpPr>
          <p:spPr>
            <a:xfrm>
              <a:off x="6188939" y="2154379"/>
              <a:ext cx="2255983" cy="2678547"/>
            </a:xfrm>
            <a:custGeom>
              <a:avLst/>
              <a:gdLst>
                <a:gd name="csX0" fmla="*/ 1052946 w 2115128"/>
                <a:gd name="csY0" fmla="*/ 0 h 2309091"/>
                <a:gd name="csX1" fmla="*/ 1062182 w 2115128"/>
                <a:gd name="csY1" fmla="*/ 0 h 2309091"/>
                <a:gd name="csX2" fmla="*/ 2109692 w 2115128"/>
                <a:gd name="csY2" fmla="*/ 945288 h 2309091"/>
                <a:gd name="csX3" fmla="*/ 2114662 w 2115128"/>
                <a:gd name="csY3" fmla="*/ 1043710 h 2309091"/>
                <a:gd name="csX4" fmla="*/ 2115127 w 2115128"/>
                <a:gd name="csY4" fmla="*/ 1043710 h 2309091"/>
                <a:gd name="csX5" fmla="*/ 2115127 w 2115128"/>
                <a:gd name="csY5" fmla="*/ 1052927 h 2309091"/>
                <a:gd name="csX6" fmla="*/ 2115128 w 2115128"/>
                <a:gd name="csY6" fmla="*/ 1052946 h 2309091"/>
                <a:gd name="csX7" fmla="*/ 2115127 w 2115128"/>
                <a:gd name="csY7" fmla="*/ 1052946 h 2309091"/>
                <a:gd name="csX8" fmla="*/ 2115127 w 2115128"/>
                <a:gd name="csY8" fmla="*/ 2309091 h 2309091"/>
                <a:gd name="csX9" fmla="*/ 0 w 2115128"/>
                <a:gd name="csY9" fmla="*/ 2309091 h 2309091"/>
                <a:gd name="csX10" fmla="*/ 0 w 2115128"/>
                <a:gd name="csY10" fmla="*/ 1052946 h 2309091"/>
                <a:gd name="csX11" fmla="*/ 0 w 2115128"/>
                <a:gd name="csY11" fmla="*/ 1052945 h 2309091"/>
                <a:gd name="csX12" fmla="*/ 0 w 2115128"/>
                <a:gd name="csY12" fmla="*/ 1043710 h 2309091"/>
                <a:gd name="csX13" fmla="*/ 466 w 2115128"/>
                <a:gd name="csY13" fmla="*/ 1043710 h 2309091"/>
                <a:gd name="csX14" fmla="*/ 5436 w 2115128"/>
                <a:gd name="csY14" fmla="*/ 945288 h 2309091"/>
                <a:gd name="csX15" fmla="*/ 1052946 w 2115128"/>
                <a:gd name="csY15" fmla="*/ 0 h 2309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115128" h="2309091">
                  <a:moveTo>
                    <a:pt x="1052946" y="0"/>
                  </a:moveTo>
                  <a:lnTo>
                    <a:pt x="1062182" y="0"/>
                  </a:lnTo>
                  <a:cubicBezTo>
                    <a:pt x="1607363" y="0"/>
                    <a:pt x="2055771" y="414334"/>
                    <a:pt x="2109692" y="945288"/>
                  </a:cubicBezTo>
                  <a:lnTo>
                    <a:pt x="2114662" y="1043710"/>
                  </a:lnTo>
                  <a:lnTo>
                    <a:pt x="2115127" y="1043710"/>
                  </a:lnTo>
                  <a:lnTo>
                    <a:pt x="2115127" y="1052927"/>
                  </a:lnTo>
                  <a:lnTo>
                    <a:pt x="2115128" y="1052946"/>
                  </a:lnTo>
                  <a:lnTo>
                    <a:pt x="2115127" y="1052946"/>
                  </a:lnTo>
                  <a:lnTo>
                    <a:pt x="2115127" y="2309091"/>
                  </a:lnTo>
                  <a:lnTo>
                    <a:pt x="0" y="2309091"/>
                  </a:lnTo>
                  <a:lnTo>
                    <a:pt x="0" y="1052946"/>
                  </a:lnTo>
                  <a:lnTo>
                    <a:pt x="0" y="1052945"/>
                  </a:lnTo>
                  <a:lnTo>
                    <a:pt x="0" y="1043710"/>
                  </a:lnTo>
                  <a:lnTo>
                    <a:pt x="466" y="1043710"/>
                  </a:lnTo>
                  <a:lnTo>
                    <a:pt x="5436" y="945288"/>
                  </a:lnTo>
                  <a:cubicBezTo>
                    <a:pt x="59358" y="414334"/>
                    <a:pt x="507766" y="0"/>
                    <a:pt x="1052946" y="0"/>
                  </a:cubicBez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nvGrpSpPr>
            <p:cNvPr id="50" name="Group 49">
              <a:extLst>
                <a:ext uri="{FF2B5EF4-FFF2-40B4-BE49-F238E27FC236}">
                  <a16:creationId xmlns:a16="http://schemas.microsoft.com/office/drawing/2014/main" id="{39FED18D-8EDB-8039-3F41-98E5D34D9D9F}"/>
                </a:ext>
              </a:extLst>
            </p:cNvPr>
            <p:cNvGrpSpPr/>
            <p:nvPr/>
          </p:nvGrpSpPr>
          <p:grpSpPr>
            <a:xfrm>
              <a:off x="6523598" y="2701110"/>
              <a:ext cx="1586665" cy="1883860"/>
              <a:chOff x="6523598" y="2701110"/>
              <a:chExt cx="1586665" cy="1883860"/>
            </a:xfrm>
          </p:grpSpPr>
          <p:sp>
            <p:nvSpPr>
              <p:cNvPr id="8" name="Freeform: Shape 7">
                <a:extLst>
                  <a:ext uri="{FF2B5EF4-FFF2-40B4-BE49-F238E27FC236}">
                    <a16:creationId xmlns:a16="http://schemas.microsoft.com/office/drawing/2014/main" id="{64E45D11-B012-DEF9-75D4-6984C9974DA2}"/>
                  </a:ext>
                </a:extLst>
              </p:cNvPr>
              <p:cNvSpPr/>
              <p:nvPr/>
            </p:nvSpPr>
            <p:spPr>
              <a:xfrm>
                <a:off x="6523598" y="2701110"/>
                <a:ext cx="1586665" cy="1883860"/>
              </a:xfrm>
              <a:custGeom>
                <a:avLst/>
                <a:gdLst>
                  <a:gd name="csX0" fmla="*/ 1052946 w 2115128"/>
                  <a:gd name="csY0" fmla="*/ 0 h 2309091"/>
                  <a:gd name="csX1" fmla="*/ 1062182 w 2115128"/>
                  <a:gd name="csY1" fmla="*/ 0 h 2309091"/>
                  <a:gd name="csX2" fmla="*/ 2109692 w 2115128"/>
                  <a:gd name="csY2" fmla="*/ 945288 h 2309091"/>
                  <a:gd name="csX3" fmla="*/ 2114662 w 2115128"/>
                  <a:gd name="csY3" fmla="*/ 1043710 h 2309091"/>
                  <a:gd name="csX4" fmla="*/ 2115127 w 2115128"/>
                  <a:gd name="csY4" fmla="*/ 1043710 h 2309091"/>
                  <a:gd name="csX5" fmla="*/ 2115127 w 2115128"/>
                  <a:gd name="csY5" fmla="*/ 1052927 h 2309091"/>
                  <a:gd name="csX6" fmla="*/ 2115128 w 2115128"/>
                  <a:gd name="csY6" fmla="*/ 1052946 h 2309091"/>
                  <a:gd name="csX7" fmla="*/ 2115127 w 2115128"/>
                  <a:gd name="csY7" fmla="*/ 1052946 h 2309091"/>
                  <a:gd name="csX8" fmla="*/ 2115127 w 2115128"/>
                  <a:gd name="csY8" fmla="*/ 2309091 h 2309091"/>
                  <a:gd name="csX9" fmla="*/ 0 w 2115128"/>
                  <a:gd name="csY9" fmla="*/ 2309091 h 2309091"/>
                  <a:gd name="csX10" fmla="*/ 0 w 2115128"/>
                  <a:gd name="csY10" fmla="*/ 1052946 h 2309091"/>
                  <a:gd name="csX11" fmla="*/ 0 w 2115128"/>
                  <a:gd name="csY11" fmla="*/ 1052945 h 2309091"/>
                  <a:gd name="csX12" fmla="*/ 0 w 2115128"/>
                  <a:gd name="csY12" fmla="*/ 1043710 h 2309091"/>
                  <a:gd name="csX13" fmla="*/ 466 w 2115128"/>
                  <a:gd name="csY13" fmla="*/ 1043710 h 2309091"/>
                  <a:gd name="csX14" fmla="*/ 5436 w 2115128"/>
                  <a:gd name="csY14" fmla="*/ 945288 h 2309091"/>
                  <a:gd name="csX15" fmla="*/ 1052946 w 2115128"/>
                  <a:gd name="csY15" fmla="*/ 0 h 2309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115128" h="2309091">
                    <a:moveTo>
                      <a:pt x="1052946" y="0"/>
                    </a:moveTo>
                    <a:lnTo>
                      <a:pt x="1062182" y="0"/>
                    </a:lnTo>
                    <a:cubicBezTo>
                      <a:pt x="1607363" y="0"/>
                      <a:pt x="2055771" y="414334"/>
                      <a:pt x="2109692" y="945288"/>
                    </a:cubicBezTo>
                    <a:lnTo>
                      <a:pt x="2114662" y="1043710"/>
                    </a:lnTo>
                    <a:lnTo>
                      <a:pt x="2115127" y="1043710"/>
                    </a:lnTo>
                    <a:lnTo>
                      <a:pt x="2115127" y="1052927"/>
                    </a:lnTo>
                    <a:lnTo>
                      <a:pt x="2115128" y="1052946"/>
                    </a:lnTo>
                    <a:lnTo>
                      <a:pt x="2115127" y="1052946"/>
                    </a:lnTo>
                    <a:lnTo>
                      <a:pt x="2115127" y="2309091"/>
                    </a:lnTo>
                    <a:lnTo>
                      <a:pt x="0" y="2309091"/>
                    </a:lnTo>
                    <a:lnTo>
                      <a:pt x="0" y="1052946"/>
                    </a:lnTo>
                    <a:lnTo>
                      <a:pt x="0" y="1052945"/>
                    </a:lnTo>
                    <a:lnTo>
                      <a:pt x="0" y="1043710"/>
                    </a:lnTo>
                    <a:lnTo>
                      <a:pt x="466" y="1043710"/>
                    </a:lnTo>
                    <a:lnTo>
                      <a:pt x="5436" y="945288"/>
                    </a:lnTo>
                    <a:cubicBezTo>
                      <a:pt x="59358" y="414334"/>
                      <a:pt x="507766" y="0"/>
                      <a:pt x="1052946" y="0"/>
                    </a:cubicBez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pic>
            <p:nvPicPr>
              <p:cNvPr id="18" name="Graphic 17" descr="Scales of justice with solid fill">
                <a:extLst>
                  <a:ext uri="{FF2B5EF4-FFF2-40B4-BE49-F238E27FC236}">
                    <a16:creationId xmlns:a16="http://schemas.microsoft.com/office/drawing/2014/main" id="{251F3974-FA0C-29F7-73FB-5EAF96ED3D2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59730" y="2849124"/>
                <a:ext cx="914400" cy="914400"/>
              </a:xfrm>
              <a:prstGeom prst="rect">
                <a:avLst/>
              </a:prstGeom>
            </p:spPr>
          </p:pic>
          <p:sp>
            <p:nvSpPr>
              <p:cNvPr id="37" name="TextBox 36">
                <a:extLst>
                  <a:ext uri="{FF2B5EF4-FFF2-40B4-BE49-F238E27FC236}">
                    <a16:creationId xmlns:a16="http://schemas.microsoft.com/office/drawing/2014/main" id="{3AAFCC2F-9A2C-E5F7-94B1-14E3BD143CD6}"/>
                  </a:ext>
                </a:extLst>
              </p:cNvPr>
              <p:cNvSpPr txBox="1"/>
              <p:nvPr/>
            </p:nvSpPr>
            <p:spPr>
              <a:xfrm>
                <a:off x="6523598" y="3879226"/>
                <a:ext cx="1586665" cy="461665"/>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BẰNG CHỨNG PHÁP LÝ DÀI HẠN</a:t>
                </a:r>
              </a:p>
            </p:txBody>
          </p:sp>
        </p:grpSp>
      </p:grpSp>
      <p:grpSp>
        <p:nvGrpSpPr>
          <p:cNvPr id="53" name="Group 52">
            <a:extLst>
              <a:ext uri="{FF2B5EF4-FFF2-40B4-BE49-F238E27FC236}">
                <a16:creationId xmlns:a16="http://schemas.microsoft.com/office/drawing/2014/main" id="{6B1BD958-8697-7368-320C-0A9193069269}"/>
              </a:ext>
            </a:extLst>
          </p:cNvPr>
          <p:cNvGrpSpPr/>
          <p:nvPr/>
        </p:nvGrpSpPr>
        <p:grpSpPr>
          <a:xfrm>
            <a:off x="7386222" y="1356249"/>
            <a:ext cx="2255983" cy="2678547"/>
            <a:chOff x="8808987" y="2154379"/>
            <a:chExt cx="2255983" cy="2678547"/>
          </a:xfrm>
          <a:effectLst>
            <a:outerShdw blurRad="50800" dist="38100" dir="16200000" rotWithShape="0">
              <a:prstClr val="black">
                <a:alpha val="40000"/>
              </a:prstClr>
            </a:outerShdw>
          </a:effectLst>
        </p:grpSpPr>
        <p:sp>
          <p:nvSpPr>
            <p:cNvPr id="21" name="Freeform: Shape 20">
              <a:extLst>
                <a:ext uri="{FF2B5EF4-FFF2-40B4-BE49-F238E27FC236}">
                  <a16:creationId xmlns:a16="http://schemas.microsoft.com/office/drawing/2014/main" id="{A8746BF8-8ACD-C004-6596-9BEDB7728C37}"/>
                </a:ext>
              </a:extLst>
            </p:cNvPr>
            <p:cNvSpPr/>
            <p:nvPr/>
          </p:nvSpPr>
          <p:spPr>
            <a:xfrm>
              <a:off x="8808987" y="2154379"/>
              <a:ext cx="2255983" cy="2678547"/>
            </a:xfrm>
            <a:custGeom>
              <a:avLst/>
              <a:gdLst>
                <a:gd name="csX0" fmla="*/ 1052946 w 2115128"/>
                <a:gd name="csY0" fmla="*/ 0 h 2309091"/>
                <a:gd name="csX1" fmla="*/ 1062182 w 2115128"/>
                <a:gd name="csY1" fmla="*/ 0 h 2309091"/>
                <a:gd name="csX2" fmla="*/ 2109692 w 2115128"/>
                <a:gd name="csY2" fmla="*/ 945288 h 2309091"/>
                <a:gd name="csX3" fmla="*/ 2114662 w 2115128"/>
                <a:gd name="csY3" fmla="*/ 1043710 h 2309091"/>
                <a:gd name="csX4" fmla="*/ 2115127 w 2115128"/>
                <a:gd name="csY4" fmla="*/ 1043710 h 2309091"/>
                <a:gd name="csX5" fmla="*/ 2115127 w 2115128"/>
                <a:gd name="csY5" fmla="*/ 1052927 h 2309091"/>
                <a:gd name="csX6" fmla="*/ 2115128 w 2115128"/>
                <a:gd name="csY6" fmla="*/ 1052946 h 2309091"/>
                <a:gd name="csX7" fmla="*/ 2115127 w 2115128"/>
                <a:gd name="csY7" fmla="*/ 1052946 h 2309091"/>
                <a:gd name="csX8" fmla="*/ 2115127 w 2115128"/>
                <a:gd name="csY8" fmla="*/ 2309091 h 2309091"/>
                <a:gd name="csX9" fmla="*/ 0 w 2115128"/>
                <a:gd name="csY9" fmla="*/ 2309091 h 2309091"/>
                <a:gd name="csX10" fmla="*/ 0 w 2115128"/>
                <a:gd name="csY10" fmla="*/ 1052946 h 2309091"/>
                <a:gd name="csX11" fmla="*/ 0 w 2115128"/>
                <a:gd name="csY11" fmla="*/ 1052945 h 2309091"/>
                <a:gd name="csX12" fmla="*/ 0 w 2115128"/>
                <a:gd name="csY12" fmla="*/ 1043710 h 2309091"/>
                <a:gd name="csX13" fmla="*/ 466 w 2115128"/>
                <a:gd name="csY13" fmla="*/ 1043710 h 2309091"/>
                <a:gd name="csX14" fmla="*/ 5436 w 2115128"/>
                <a:gd name="csY14" fmla="*/ 945288 h 2309091"/>
                <a:gd name="csX15" fmla="*/ 1052946 w 2115128"/>
                <a:gd name="csY15" fmla="*/ 0 h 2309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115128" h="2309091">
                  <a:moveTo>
                    <a:pt x="1052946" y="0"/>
                  </a:moveTo>
                  <a:lnTo>
                    <a:pt x="1062182" y="0"/>
                  </a:lnTo>
                  <a:cubicBezTo>
                    <a:pt x="1607363" y="0"/>
                    <a:pt x="2055771" y="414334"/>
                    <a:pt x="2109692" y="945288"/>
                  </a:cubicBezTo>
                  <a:lnTo>
                    <a:pt x="2114662" y="1043710"/>
                  </a:lnTo>
                  <a:lnTo>
                    <a:pt x="2115127" y="1043710"/>
                  </a:lnTo>
                  <a:lnTo>
                    <a:pt x="2115127" y="1052927"/>
                  </a:lnTo>
                  <a:lnTo>
                    <a:pt x="2115128" y="1052946"/>
                  </a:lnTo>
                  <a:lnTo>
                    <a:pt x="2115127" y="1052946"/>
                  </a:lnTo>
                  <a:lnTo>
                    <a:pt x="2115127" y="2309091"/>
                  </a:lnTo>
                  <a:lnTo>
                    <a:pt x="0" y="2309091"/>
                  </a:lnTo>
                  <a:lnTo>
                    <a:pt x="0" y="1052946"/>
                  </a:lnTo>
                  <a:lnTo>
                    <a:pt x="0" y="1052945"/>
                  </a:lnTo>
                  <a:lnTo>
                    <a:pt x="0" y="1043710"/>
                  </a:lnTo>
                  <a:lnTo>
                    <a:pt x="466" y="1043710"/>
                  </a:lnTo>
                  <a:lnTo>
                    <a:pt x="5436" y="945288"/>
                  </a:lnTo>
                  <a:cubicBezTo>
                    <a:pt x="59358" y="414334"/>
                    <a:pt x="507766" y="0"/>
                    <a:pt x="1052946" y="0"/>
                  </a:cubicBez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nvGrpSpPr>
            <p:cNvPr id="52" name="Group 51">
              <a:extLst>
                <a:ext uri="{FF2B5EF4-FFF2-40B4-BE49-F238E27FC236}">
                  <a16:creationId xmlns:a16="http://schemas.microsoft.com/office/drawing/2014/main" id="{FA1C6F1F-71BA-E7F6-1DC0-F6616029F1A1}"/>
                </a:ext>
              </a:extLst>
            </p:cNvPr>
            <p:cNvGrpSpPr/>
            <p:nvPr/>
          </p:nvGrpSpPr>
          <p:grpSpPr>
            <a:xfrm>
              <a:off x="9143646" y="2701110"/>
              <a:ext cx="1586665" cy="1883860"/>
              <a:chOff x="9143645" y="2701110"/>
              <a:chExt cx="1586665" cy="1883860"/>
            </a:xfrm>
          </p:grpSpPr>
          <p:sp>
            <p:nvSpPr>
              <p:cNvPr id="11" name="Freeform: Shape 10">
                <a:extLst>
                  <a:ext uri="{FF2B5EF4-FFF2-40B4-BE49-F238E27FC236}">
                    <a16:creationId xmlns:a16="http://schemas.microsoft.com/office/drawing/2014/main" id="{2280141E-8F40-B617-E266-74A93C2AE4C9}"/>
                  </a:ext>
                </a:extLst>
              </p:cNvPr>
              <p:cNvSpPr/>
              <p:nvPr/>
            </p:nvSpPr>
            <p:spPr>
              <a:xfrm>
                <a:off x="9143645" y="2701110"/>
                <a:ext cx="1586665" cy="1883860"/>
              </a:xfrm>
              <a:custGeom>
                <a:avLst/>
                <a:gdLst>
                  <a:gd name="csX0" fmla="*/ 1052946 w 2115128"/>
                  <a:gd name="csY0" fmla="*/ 0 h 2309091"/>
                  <a:gd name="csX1" fmla="*/ 1062182 w 2115128"/>
                  <a:gd name="csY1" fmla="*/ 0 h 2309091"/>
                  <a:gd name="csX2" fmla="*/ 2109692 w 2115128"/>
                  <a:gd name="csY2" fmla="*/ 945288 h 2309091"/>
                  <a:gd name="csX3" fmla="*/ 2114662 w 2115128"/>
                  <a:gd name="csY3" fmla="*/ 1043710 h 2309091"/>
                  <a:gd name="csX4" fmla="*/ 2115127 w 2115128"/>
                  <a:gd name="csY4" fmla="*/ 1043710 h 2309091"/>
                  <a:gd name="csX5" fmla="*/ 2115127 w 2115128"/>
                  <a:gd name="csY5" fmla="*/ 1052927 h 2309091"/>
                  <a:gd name="csX6" fmla="*/ 2115128 w 2115128"/>
                  <a:gd name="csY6" fmla="*/ 1052946 h 2309091"/>
                  <a:gd name="csX7" fmla="*/ 2115127 w 2115128"/>
                  <a:gd name="csY7" fmla="*/ 1052946 h 2309091"/>
                  <a:gd name="csX8" fmla="*/ 2115127 w 2115128"/>
                  <a:gd name="csY8" fmla="*/ 2309091 h 2309091"/>
                  <a:gd name="csX9" fmla="*/ 0 w 2115128"/>
                  <a:gd name="csY9" fmla="*/ 2309091 h 2309091"/>
                  <a:gd name="csX10" fmla="*/ 0 w 2115128"/>
                  <a:gd name="csY10" fmla="*/ 1052946 h 2309091"/>
                  <a:gd name="csX11" fmla="*/ 0 w 2115128"/>
                  <a:gd name="csY11" fmla="*/ 1052945 h 2309091"/>
                  <a:gd name="csX12" fmla="*/ 0 w 2115128"/>
                  <a:gd name="csY12" fmla="*/ 1043710 h 2309091"/>
                  <a:gd name="csX13" fmla="*/ 466 w 2115128"/>
                  <a:gd name="csY13" fmla="*/ 1043710 h 2309091"/>
                  <a:gd name="csX14" fmla="*/ 5436 w 2115128"/>
                  <a:gd name="csY14" fmla="*/ 945288 h 2309091"/>
                  <a:gd name="csX15" fmla="*/ 1052946 w 2115128"/>
                  <a:gd name="csY15" fmla="*/ 0 h 2309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115128" h="2309091">
                    <a:moveTo>
                      <a:pt x="1052946" y="0"/>
                    </a:moveTo>
                    <a:lnTo>
                      <a:pt x="1062182" y="0"/>
                    </a:lnTo>
                    <a:cubicBezTo>
                      <a:pt x="1607363" y="0"/>
                      <a:pt x="2055771" y="414334"/>
                      <a:pt x="2109692" y="945288"/>
                    </a:cubicBezTo>
                    <a:lnTo>
                      <a:pt x="2114662" y="1043710"/>
                    </a:lnTo>
                    <a:lnTo>
                      <a:pt x="2115127" y="1043710"/>
                    </a:lnTo>
                    <a:lnTo>
                      <a:pt x="2115127" y="1052927"/>
                    </a:lnTo>
                    <a:lnTo>
                      <a:pt x="2115128" y="1052946"/>
                    </a:lnTo>
                    <a:lnTo>
                      <a:pt x="2115127" y="1052946"/>
                    </a:lnTo>
                    <a:lnTo>
                      <a:pt x="2115127" y="2309091"/>
                    </a:lnTo>
                    <a:lnTo>
                      <a:pt x="0" y="2309091"/>
                    </a:lnTo>
                    <a:lnTo>
                      <a:pt x="0" y="1052946"/>
                    </a:lnTo>
                    <a:lnTo>
                      <a:pt x="0" y="1052945"/>
                    </a:lnTo>
                    <a:lnTo>
                      <a:pt x="0" y="1043710"/>
                    </a:lnTo>
                    <a:lnTo>
                      <a:pt x="466" y="1043710"/>
                    </a:lnTo>
                    <a:lnTo>
                      <a:pt x="5436" y="945288"/>
                    </a:lnTo>
                    <a:cubicBezTo>
                      <a:pt x="59358" y="414334"/>
                      <a:pt x="507766" y="0"/>
                      <a:pt x="1052946" y="0"/>
                    </a:cubicBez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pic>
            <p:nvPicPr>
              <p:cNvPr id="13" name="Graphic 12" descr="Aperture with solid fill">
                <a:extLst>
                  <a:ext uri="{FF2B5EF4-FFF2-40B4-BE49-F238E27FC236}">
                    <a16:creationId xmlns:a16="http://schemas.microsoft.com/office/drawing/2014/main" id="{0F518DAF-882D-A292-E3D2-C441B2071A3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79777" y="2849124"/>
                <a:ext cx="914400" cy="914400"/>
              </a:xfrm>
              <a:prstGeom prst="rect">
                <a:avLst/>
              </a:prstGeom>
            </p:spPr>
          </p:pic>
          <p:sp>
            <p:nvSpPr>
              <p:cNvPr id="40" name="TextBox 39">
                <a:extLst>
                  <a:ext uri="{FF2B5EF4-FFF2-40B4-BE49-F238E27FC236}">
                    <a16:creationId xmlns:a16="http://schemas.microsoft.com/office/drawing/2014/main" id="{15F6004D-2294-CE14-B246-3CB0F8E74C90}"/>
                  </a:ext>
                </a:extLst>
              </p:cNvPr>
              <p:cNvSpPr txBox="1"/>
              <p:nvPr/>
            </p:nvSpPr>
            <p:spPr>
              <a:xfrm>
                <a:off x="9143645" y="3880817"/>
                <a:ext cx="1586665" cy="461665"/>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LINH HOẠT </a:t>
                </a:r>
              </a:p>
              <a:p>
                <a:pPr algn="ctr"/>
                <a:r>
                  <a:rPr lang="vi-VN" sz="1200" b="1" dirty="0">
                    <a:solidFill>
                      <a:schemeClr val="bg1"/>
                    </a:solidFill>
                    <a:latin typeface="Roboto" pitchFamily="2" charset="0"/>
                    <a:ea typeface="Roboto" pitchFamily="2" charset="0"/>
                  </a:rPr>
                  <a:t>MULTI-CA</a:t>
                </a:r>
              </a:p>
            </p:txBody>
          </p:sp>
        </p:grpSp>
      </p:grpSp>
      <p:grpSp>
        <p:nvGrpSpPr>
          <p:cNvPr id="60" name="Group 59">
            <a:extLst>
              <a:ext uri="{FF2B5EF4-FFF2-40B4-BE49-F238E27FC236}">
                <a16:creationId xmlns:a16="http://schemas.microsoft.com/office/drawing/2014/main" id="{B252DE1E-330F-7E4F-459E-AF5BEE57A54A}"/>
              </a:ext>
            </a:extLst>
          </p:cNvPr>
          <p:cNvGrpSpPr/>
          <p:nvPr/>
        </p:nvGrpSpPr>
        <p:grpSpPr>
          <a:xfrm>
            <a:off x="9796962" y="1356249"/>
            <a:ext cx="2255983" cy="2678547"/>
            <a:chOff x="9788036" y="2187333"/>
            <a:chExt cx="2255983" cy="2678547"/>
          </a:xfrm>
          <a:effectLst>
            <a:outerShdw blurRad="50800" dist="38100" dir="16200000" rotWithShape="0">
              <a:prstClr val="black">
                <a:alpha val="40000"/>
              </a:prstClr>
            </a:outerShdw>
          </a:effectLst>
        </p:grpSpPr>
        <p:grpSp>
          <p:nvGrpSpPr>
            <p:cNvPr id="54" name="Group 53">
              <a:extLst>
                <a:ext uri="{FF2B5EF4-FFF2-40B4-BE49-F238E27FC236}">
                  <a16:creationId xmlns:a16="http://schemas.microsoft.com/office/drawing/2014/main" id="{B530A0EC-E792-AD41-FE1C-4792A3E38B72}"/>
                </a:ext>
              </a:extLst>
            </p:cNvPr>
            <p:cNvGrpSpPr/>
            <p:nvPr/>
          </p:nvGrpSpPr>
          <p:grpSpPr>
            <a:xfrm>
              <a:off x="9788036" y="2187333"/>
              <a:ext cx="2255983" cy="2678547"/>
              <a:chOff x="8808987" y="2154379"/>
              <a:chExt cx="2255983" cy="2678547"/>
            </a:xfrm>
          </p:grpSpPr>
          <p:sp>
            <p:nvSpPr>
              <p:cNvPr id="55" name="Freeform: Shape 54">
                <a:extLst>
                  <a:ext uri="{FF2B5EF4-FFF2-40B4-BE49-F238E27FC236}">
                    <a16:creationId xmlns:a16="http://schemas.microsoft.com/office/drawing/2014/main" id="{BC663161-01AC-7F79-A26B-5E2E0F0481A7}"/>
                  </a:ext>
                </a:extLst>
              </p:cNvPr>
              <p:cNvSpPr/>
              <p:nvPr/>
            </p:nvSpPr>
            <p:spPr>
              <a:xfrm>
                <a:off x="8808987" y="2154379"/>
                <a:ext cx="2255983" cy="2678547"/>
              </a:xfrm>
              <a:custGeom>
                <a:avLst/>
                <a:gdLst>
                  <a:gd name="csX0" fmla="*/ 1052946 w 2115128"/>
                  <a:gd name="csY0" fmla="*/ 0 h 2309091"/>
                  <a:gd name="csX1" fmla="*/ 1062182 w 2115128"/>
                  <a:gd name="csY1" fmla="*/ 0 h 2309091"/>
                  <a:gd name="csX2" fmla="*/ 2109692 w 2115128"/>
                  <a:gd name="csY2" fmla="*/ 945288 h 2309091"/>
                  <a:gd name="csX3" fmla="*/ 2114662 w 2115128"/>
                  <a:gd name="csY3" fmla="*/ 1043710 h 2309091"/>
                  <a:gd name="csX4" fmla="*/ 2115127 w 2115128"/>
                  <a:gd name="csY4" fmla="*/ 1043710 h 2309091"/>
                  <a:gd name="csX5" fmla="*/ 2115127 w 2115128"/>
                  <a:gd name="csY5" fmla="*/ 1052927 h 2309091"/>
                  <a:gd name="csX6" fmla="*/ 2115128 w 2115128"/>
                  <a:gd name="csY6" fmla="*/ 1052946 h 2309091"/>
                  <a:gd name="csX7" fmla="*/ 2115127 w 2115128"/>
                  <a:gd name="csY7" fmla="*/ 1052946 h 2309091"/>
                  <a:gd name="csX8" fmla="*/ 2115127 w 2115128"/>
                  <a:gd name="csY8" fmla="*/ 2309091 h 2309091"/>
                  <a:gd name="csX9" fmla="*/ 0 w 2115128"/>
                  <a:gd name="csY9" fmla="*/ 2309091 h 2309091"/>
                  <a:gd name="csX10" fmla="*/ 0 w 2115128"/>
                  <a:gd name="csY10" fmla="*/ 1052946 h 2309091"/>
                  <a:gd name="csX11" fmla="*/ 0 w 2115128"/>
                  <a:gd name="csY11" fmla="*/ 1052945 h 2309091"/>
                  <a:gd name="csX12" fmla="*/ 0 w 2115128"/>
                  <a:gd name="csY12" fmla="*/ 1043710 h 2309091"/>
                  <a:gd name="csX13" fmla="*/ 466 w 2115128"/>
                  <a:gd name="csY13" fmla="*/ 1043710 h 2309091"/>
                  <a:gd name="csX14" fmla="*/ 5436 w 2115128"/>
                  <a:gd name="csY14" fmla="*/ 945288 h 2309091"/>
                  <a:gd name="csX15" fmla="*/ 1052946 w 2115128"/>
                  <a:gd name="csY15" fmla="*/ 0 h 2309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115128" h="2309091">
                    <a:moveTo>
                      <a:pt x="1052946" y="0"/>
                    </a:moveTo>
                    <a:lnTo>
                      <a:pt x="1062182" y="0"/>
                    </a:lnTo>
                    <a:cubicBezTo>
                      <a:pt x="1607363" y="0"/>
                      <a:pt x="2055771" y="414334"/>
                      <a:pt x="2109692" y="945288"/>
                    </a:cubicBezTo>
                    <a:lnTo>
                      <a:pt x="2114662" y="1043710"/>
                    </a:lnTo>
                    <a:lnTo>
                      <a:pt x="2115127" y="1043710"/>
                    </a:lnTo>
                    <a:lnTo>
                      <a:pt x="2115127" y="1052927"/>
                    </a:lnTo>
                    <a:lnTo>
                      <a:pt x="2115128" y="1052946"/>
                    </a:lnTo>
                    <a:lnTo>
                      <a:pt x="2115127" y="1052946"/>
                    </a:lnTo>
                    <a:lnTo>
                      <a:pt x="2115127" y="2309091"/>
                    </a:lnTo>
                    <a:lnTo>
                      <a:pt x="0" y="2309091"/>
                    </a:lnTo>
                    <a:lnTo>
                      <a:pt x="0" y="1052946"/>
                    </a:lnTo>
                    <a:lnTo>
                      <a:pt x="0" y="1052945"/>
                    </a:lnTo>
                    <a:lnTo>
                      <a:pt x="0" y="1043710"/>
                    </a:lnTo>
                    <a:lnTo>
                      <a:pt x="466" y="1043710"/>
                    </a:lnTo>
                    <a:lnTo>
                      <a:pt x="5436" y="945288"/>
                    </a:lnTo>
                    <a:cubicBezTo>
                      <a:pt x="59358" y="414334"/>
                      <a:pt x="507766" y="0"/>
                      <a:pt x="1052946" y="0"/>
                    </a:cubicBez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nvGrpSpPr>
              <p:cNvPr id="56" name="Group 55">
                <a:extLst>
                  <a:ext uri="{FF2B5EF4-FFF2-40B4-BE49-F238E27FC236}">
                    <a16:creationId xmlns:a16="http://schemas.microsoft.com/office/drawing/2014/main" id="{5AA14BB8-4109-4795-D7C5-337DD55F5F3F}"/>
                  </a:ext>
                </a:extLst>
              </p:cNvPr>
              <p:cNvGrpSpPr/>
              <p:nvPr/>
            </p:nvGrpSpPr>
            <p:grpSpPr>
              <a:xfrm>
                <a:off x="9143646" y="2701110"/>
                <a:ext cx="1586665" cy="1883860"/>
                <a:chOff x="9143645" y="2701110"/>
                <a:chExt cx="1586665" cy="1883860"/>
              </a:xfrm>
            </p:grpSpPr>
            <p:sp>
              <p:nvSpPr>
                <p:cNvPr id="57" name="Freeform: Shape 56">
                  <a:extLst>
                    <a:ext uri="{FF2B5EF4-FFF2-40B4-BE49-F238E27FC236}">
                      <a16:creationId xmlns:a16="http://schemas.microsoft.com/office/drawing/2014/main" id="{90E61F5C-9DE1-B2D3-9D05-EA3BC91CEA2C}"/>
                    </a:ext>
                  </a:extLst>
                </p:cNvPr>
                <p:cNvSpPr/>
                <p:nvPr/>
              </p:nvSpPr>
              <p:spPr>
                <a:xfrm>
                  <a:off x="9143645" y="2701110"/>
                  <a:ext cx="1586665" cy="1883860"/>
                </a:xfrm>
                <a:custGeom>
                  <a:avLst/>
                  <a:gdLst>
                    <a:gd name="csX0" fmla="*/ 1052946 w 2115128"/>
                    <a:gd name="csY0" fmla="*/ 0 h 2309091"/>
                    <a:gd name="csX1" fmla="*/ 1062182 w 2115128"/>
                    <a:gd name="csY1" fmla="*/ 0 h 2309091"/>
                    <a:gd name="csX2" fmla="*/ 2109692 w 2115128"/>
                    <a:gd name="csY2" fmla="*/ 945288 h 2309091"/>
                    <a:gd name="csX3" fmla="*/ 2114662 w 2115128"/>
                    <a:gd name="csY3" fmla="*/ 1043710 h 2309091"/>
                    <a:gd name="csX4" fmla="*/ 2115127 w 2115128"/>
                    <a:gd name="csY4" fmla="*/ 1043710 h 2309091"/>
                    <a:gd name="csX5" fmla="*/ 2115127 w 2115128"/>
                    <a:gd name="csY5" fmla="*/ 1052927 h 2309091"/>
                    <a:gd name="csX6" fmla="*/ 2115128 w 2115128"/>
                    <a:gd name="csY6" fmla="*/ 1052946 h 2309091"/>
                    <a:gd name="csX7" fmla="*/ 2115127 w 2115128"/>
                    <a:gd name="csY7" fmla="*/ 1052946 h 2309091"/>
                    <a:gd name="csX8" fmla="*/ 2115127 w 2115128"/>
                    <a:gd name="csY8" fmla="*/ 2309091 h 2309091"/>
                    <a:gd name="csX9" fmla="*/ 0 w 2115128"/>
                    <a:gd name="csY9" fmla="*/ 2309091 h 2309091"/>
                    <a:gd name="csX10" fmla="*/ 0 w 2115128"/>
                    <a:gd name="csY10" fmla="*/ 1052946 h 2309091"/>
                    <a:gd name="csX11" fmla="*/ 0 w 2115128"/>
                    <a:gd name="csY11" fmla="*/ 1052945 h 2309091"/>
                    <a:gd name="csX12" fmla="*/ 0 w 2115128"/>
                    <a:gd name="csY12" fmla="*/ 1043710 h 2309091"/>
                    <a:gd name="csX13" fmla="*/ 466 w 2115128"/>
                    <a:gd name="csY13" fmla="*/ 1043710 h 2309091"/>
                    <a:gd name="csX14" fmla="*/ 5436 w 2115128"/>
                    <a:gd name="csY14" fmla="*/ 945288 h 2309091"/>
                    <a:gd name="csX15" fmla="*/ 1052946 w 2115128"/>
                    <a:gd name="csY15" fmla="*/ 0 h 23090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115128" h="2309091">
                      <a:moveTo>
                        <a:pt x="1052946" y="0"/>
                      </a:moveTo>
                      <a:lnTo>
                        <a:pt x="1062182" y="0"/>
                      </a:lnTo>
                      <a:cubicBezTo>
                        <a:pt x="1607363" y="0"/>
                        <a:pt x="2055771" y="414334"/>
                        <a:pt x="2109692" y="945288"/>
                      </a:cubicBezTo>
                      <a:lnTo>
                        <a:pt x="2114662" y="1043710"/>
                      </a:lnTo>
                      <a:lnTo>
                        <a:pt x="2115127" y="1043710"/>
                      </a:lnTo>
                      <a:lnTo>
                        <a:pt x="2115127" y="1052927"/>
                      </a:lnTo>
                      <a:lnTo>
                        <a:pt x="2115128" y="1052946"/>
                      </a:lnTo>
                      <a:lnTo>
                        <a:pt x="2115127" y="1052946"/>
                      </a:lnTo>
                      <a:lnTo>
                        <a:pt x="2115127" y="2309091"/>
                      </a:lnTo>
                      <a:lnTo>
                        <a:pt x="0" y="2309091"/>
                      </a:lnTo>
                      <a:lnTo>
                        <a:pt x="0" y="1052946"/>
                      </a:lnTo>
                      <a:lnTo>
                        <a:pt x="0" y="1052945"/>
                      </a:lnTo>
                      <a:lnTo>
                        <a:pt x="0" y="1043710"/>
                      </a:lnTo>
                      <a:lnTo>
                        <a:pt x="466" y="1043710"/>
                      </a:lnTo>
                      <a:lnTo>
                        <a:pt x="5436" y="945288"/>
                      </a:lnTo>
                      <a:cubicBezTo>
                        <a:pt x="59358" y="414334"/>
                        <a:pt x="507766" y="0"/>
                        <a:pt x="1052946" y="0"/>
                      </a:cubicBezTo>
                      <a:close/>
                    </a:path>
                  </a:pathLst>
                </a:cu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59" name="TextBox 58">
                  <a:extLst>
                    <a:ext uri="{FF2B5EF4-FFF2-40B4-BE49-F238E27FC236}">
                      <a16:creationId xmlns:a16="http://schemas.microsoft.com/office/drawing/2014/main" id="{35188109-E028-5B8C-1EF9-A32E79D55FA3}"/>
                    </a:ext>
                  </a:extLst>
                </p:cNvPr>
                <p:cNvSpPr txBox="1"/>
                <p:nvPr/>
              </p:nvSpPr>
              <p:spPr>
                <a:xfrm>
                  <a:off x="9143645" y="3880817"/>
                  <a:ext cx="1586665" cy="461665"/>
                </a:xfrm>
                <a:prstGeom prst="rect">
                  <a:avLst/>
                </a:prstGeom>
                <a:noFill/>
              </p:spPr>
              <p:txBody>
                <a:bodyPr wrap="square" rtlCol="0">
                  <a:spAutoFit/>
                </a:bodyPr>
                <a:lstStyle/>
                <a:p>
                  <a:pPr algn="ctr"/>
                  <a:r>
                    <a:rPr lang="vi-VN" sz="1200" b="1" dirty="0">
                      <a:solidFill>
                        <a:schemeClr val="bg1"/>
                      </a:solidFill>
                      <a:latin typeface="Roboto" pitchFamily="2" charset="0"/>
                      <a:ea typeface="Roboto" pitchFamily="2" charset="0"/>
                    </a:rPr>
                    <a:t>SẴN SÀNG QUY MÔ QUỐC GIA</a:t>
                  </a:r>
                </a:p>
              </p:txBody>
            </p:sp>
          </p:grpSp>
        </p:grpSp>
        <p:pic>
          <p:nvPicPr>
            <p:cNvPr id="15" name="Graphic 14" descr="Bar graph with upward trend with solid fill">
              <a:extLst>
                <a:ext uri="{FF2B5EF4-FFF2-40B4-BE49-F238E27FC236}">
                  <a16:creationId xmlns:a16="http://schemas.microsoft.com/office/drawing/2014/main" id="{2EB4009D-2AF4-12FE-20D0-70797E4D3AF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61733" y="3001215"/>
              <a:ext cx="914400" cy="914400"/>
            </a:xfrm>
            <a:prstGeom prst="rect">
              <a:avLst/>
            </a:prstGeom>
          </p:spPr>
        </p:pic>
      </p:grpSp>
      <p:grpSp>
        <p:nvGrpSpPr>
          <p:cNvPr id="61" name="Group 60">
            <a:extLst>
              <a:ext uri="{FF2B5EF4-FFF2-40B4-BE49-F238E27FC236}">
                <a16:creationId xmlns:a16="http://schemas.microsoft.com/office/drawing/2014/main" id="{4ABCDE62-50E7-C48E-327F-0D16D5F8BE3E}"/>
              </a:ext>
            </a:extLst>
          </p:cNvPr>
          <p:cNvGrpSpPr/>
          <p:nvPr/>
        </p:nvGrpSpPr>
        <p:grpSpPr>
          <a:xfrm>
            <a:off x="543235" y="4320831"/>
            <a:ext cx="5010987" cy="964013"/>
            <a:chOff x="620979" y="1908275"/>
            <a:chExt cx="5010987" cy="964013"/>
          </a:xfrm>
        </p:grpSpPr>
        <p:grpSp>
          <p:nvGrpSpPr>
            <p:cNvPr id="62" name="Group 61">
              <a:extLst>
                <a:ext uri="{FF2B5EF4-FFF2-40B4-BE49-F238E27FC236}">
                  <a16:creationId xmlns:a16="http://schemas.microsoft.com/office/drawing/2014/main" id="{1F936E42-3505-7FCD-B739-8F309527539D}"/>
                </a:ext>
              </a:extLst>
            </p:cNvPr>
            <p:cNvGrpSpPr/>
            <p:nvPr/>
          </p:nvGrpSpPr>
          <p:grpSpPr>
            <a:xfrm>
              <a:off x="1507670" y="1908275"/>
              <a:ext cx="4124296" cy="964013"/>
              <a:chOff x="1507670" y="1908275"/>
              <a:chExt cx="4124296" cy="964013"/>
            </a:xfrm>
          </p:grpSpPr>
          <p:sp>
            <p:nvSpPr>
              <p:cNvPr id="68" name="TextBox 67">
                <a:extLst>
                  <a:ext uri="{FF2B5EF4-FFF2-40B4-BE49-F238E27FC236}">
                    <a16:creationId xmlns:a16="http://schemas.microsoft.com/office/drawing/2014/main" id="{489FD4FC-99F5-E2F9-428A-E6DD3500055B}"/>
                  </a:ext>
                </a:extLst>
              </p:cNvPr>
              <p:cNvSpPr txBox="1"/>
              <p:nvPr/>
            </p:nvSpPr>
            <p:spPr>
              <a:xfrm>
                <a:off x="1507670" y="2225957"/>
                <a:ext cx="4124296" cy="646331"/>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Kết nối định danh, xác thực, ký số và lưu trữ bằng chứng trên một nền tảng thống nhất, giúp số hóa xuyên suốt quy trình giao dịch tài chính.</a:t>
                </a:r>
              </a:p>
            </p:txBody>
          </p:sp>
          <p:sp>
            <p:nvSpPr>
              <p:cNvPr id="69" name="TextBox 68">
                <a:extLst>
                  <a:ext uri="{FF2B5EF4-FFF2-40B4-BE49-F238E27FC236}">
                    <a16:creationId xmlns:a16="http://schemas.microsoft.com/office/drawing/2014/main" id="{87FB5735-4C6C-8124-02C9-9CD9031E6FC6}"/>
                  </a:ext>
                </a:extLst>
              </p:cNvPr>
              <p:cNvSpPr txBox="1"/>
              <p:nvPr/>
            </p:nvSpPr>
            <p:spPr>
              <a:xfrm>
                <a:off x="1507670" y="1908275"/>
                <a:ext cx="3775531" cy="338554"/>
              </a:xfrm>
              <a:prstGeom prst="rect">
                <a:avLst/>
              </a:prstGeom>
              <a:noFill/>
            </p:spPr>
            <p:txBody>
              <a:bodyPr wrap="square" rtlCol="0">
                <a:spAutoFit/>
              </a:bodyPr>
              <a:lstStyle/>
              <a:p>
                <a:r>
                  <a:rPr lang="en-US" sz="1600" b="1" dirty="0">
                    <a:solidFill>
                      <a:srgbClr val="0066FF"/>
                    </a:solidFill>
                    <a:latin typeface="+mj-lt"/>
                  </a:rPr>
                  <a:t>THÚC ĐẨY CHUYỂN ĐỔI SỐ TOÀN DIỆN</a:t>
                </a:r>
                <a:endParaRPr lang="vi-VN" sz="1600" b="1" dirty="0">
                  <a:solidFill>
                    <a:srgbClr val="0066FF"/>
                  </a:solidFill>
                  <a:latin typeface="+mj-lt"/>
                </a:endParaRPr>
              </a:p>
            </p:txBody>
          </p:sp>
        </p:grpSp>
        <p:grpSp>
          <p:nvGrpSpPr>
            <p:cNvPr id="63" name="Group 62">
              <a:extLst>
                <a:ext uri="{FF2B5EF4-FFF2-40B4-BE49-F238E27FC236}">
                  <a16:creationId xmlns:a16="http://schemas.microsoft.com/office/drawing/2014/main" id="{5C43B67A-7870-943E-563A-9D7244973F56}"/>
                </a:ext>
              </a:extLst>
            </p:cNvPr>
            <p:cNvGrpSpPr/>
            <p:nvPr/>
          </p:nvGrpSpPr>
          <p:grpSpPr>
            <a:xfrm>
              <a:off x="620979" y="1954396"/>
              <a:ext cx="849602" cy="841363"/>
              <a:chOff x="620979" y="1954396"/>
              <a:chExt cx="849602" cy="841363"/>
            </a:xfrm>
          </p:grpSpPr>
          <p:grpSp>
            <p:nvGrpSpPr>
              <p:cNvPr id="64" name="Group 63">
                <a:extLst>
                  <a:ext uri="{FF2B5EF4-FFF2-40B4-BE49-F238E27FC236}">
                    <a16:creationId xmlns:a16="http://schemas.microsoft.com/office/drawing/2014/main" id="{7B25A302-1301-0657-240B-94D288693272}"/>
                  </a:ext>
                </a:extLst>
              </p:cNvPr>
              <p:cNvGrpSpPr/>
              <p:nvPr/>
            </p:nvGrpSpPr>
            <p:grpSpPr>
              <a:xfrm>
                <a:off x="620979" y="1954396"/>
                <a:ext cx="849602" cy="841363"/>
                <a:chOff x="620979" y="1954396"/>
                <a:chExt cx="849602" cy="841363"/>
              </a:xfrm>
            </p:grpSpPr>
            <p:sp>
              <p:nvSpPr>
                <p:cNvPr id="66" name="Rectangle: Rounded Corners 65">
                  <a:extLst>
                    <a:ext uri="{FF2B5EF4-FFF2-40B4-BE49-F238E27FC236}">
                      <a16:creationId xmlns:a16="http://schemas.microsoft.com/office/drawing/2014/main" id="{3E11BEFB-35A3-3B21-E061-8E0CCF1B77F7}"/>
                    </a:ext>
                  </a:extLst>
                </p:cNvPr>
                <p:cNvSpPr/>
                <p:nvPr/>
              </p:nvSpPr>
              <p:spPr>
                <a:xfrm>
                  <a:off x="620979" y="1954396"/>
                  <a:ext cx="849602" cy="841363"/>
                </a:xfrm>
                <a:prstGeom prst="roundRect">
                  <a:avLst>
                    <a:gd name="adj" fmla="val 10580"/>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7" name="Rectangle: Rounded Corners 66">
                  <a:extLst>
                    <a:ext uri="{FF2B5EF4-FFF2-40B4-BE49-F238E27FC236}">
                      <a16:creationId xmlns:a16="http://schemas.microsoft.com/office/drawing/2014/main" id="{DF47AC30-841E-62F7-B458-F1725B054A86}"/>
                    </a:ext>
                  </a:extLst>
                </p:cNvPr>
                <p:cNvSpPr/>
                <p:nvPr/>
              </p:nvSpPr>
              <p:spPr>
                <a:xfrm>
                  <a:off x="735741" y="2068045"/>
                  <a:ext cx="620078" cy="614065"/>
                </a:xfrm>
                <a:prstGeom prst="roundRect">
                  <a:avLst>
                    <a:gd name="adj" fmla="val 10580"/>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65" name="Graphic 64" descr="Badge Tick1 with solid fill">
                <a:extLst>
                  <a:ext uri="{FF2B5EF4-FFF2-40B4-BE49-F238E27FC236}">
                    <a16:creationId xmlns:a16="http://schemas.microsoft.com/office/drawing/2014/main" id="{32FD8B00-6EB4-499B-D63C-3F378F679A2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4947" y="2144244"/>
                <a:ext cx="461666" cy="461666"/>
              </a:xfrm>
              <a:prstGeom prst="rect">
                <a:avLst/>
              </a:prstGeom>
            </p:spPr>
          </p:pic>
        </p:grpSp>
      </p:grpSp>
      <p:grpSp>
        <p:nvGrpSpPr>
          <p:cNvPr id="70" name="Group 69">
            <a:extLst>
              <a:ext uri="{FF2B5EF4-FFF2-40B4-BE49-F238E27FC236}">
                <a16:creationId xmlns:a16="http://schemas.microsoft.com/office/drawing/2014/main" id="{24F1B1CA-B4DF-FB38-86F7-440EC34BB7D3}"/>
              </a:ext>
            </a:extLst>
          </p:cNvPr>
          <p:cNvGrpSpPr/>
          <p:nvPr/>
        </p:nvGrpSpPr>
        <p:grpSpPr>
          <a:xfrm>
            <a:off x="543235" y="5501751"/>
            <a:ext cx="5368039" cy="1129961"/>
            <a:chOff x="620979" y="1908275"/>
            <a:chExt cx="5368039" cy="1129961"/>
          </a:xfrm>
        </p:grpSpPr>
        <p:grpSp>
          <p:nvGrpSpPr>
            <p:cNvPr id="71" name="Group 70">
              <a:extLst>
                <a:ext uri="{FF2B5EF4-FFF2-40B4-BE49-F238E27FC236}">
                  <a16:creationId xmlns:a16="http://schemas.microsoft.com/office/drawing/2014/main" id="{13BBFA42-5FB5-396A-6CE1-0E725CE218F7}"/>
                </a:ext>
              </a:extLst>
            </p:cNvPr>
            <p:cNvGrpSpPr/>
            <p:nvPr/>
          </p:nvGrpSpPr>
          <p:grpSpPr>
            <a:xfrm>
              <a:off x="1507669" y="1908275"/>
              <a:ext cx="4481349" cy="1129961"/>
              <a:chOff x="1507669" y="1908275"/>
              <a:chExt cx="4481349" cy="1129961"/>
            </a:xfrm>
          </p:grpSpPr>
          <p:sp>
            <p:nvSpPr>
              <p:cNvPr id="77" name="TextBox 76">
                <a:extLst>
                  <a:ext uri="{FF2B5EF4-FFF2-40B4-BE49-F238E27FC236}">
                    <a16:creationId xmlns:a16="http://schemas.microsoft.com/office/drawing/2014/main" id="{B9C49F15-0F45-A5FC-EEDC-A7DB19152724}"/>
                  </a:ext>
                </a:extLst>
              </p:cNvPr>
              <p:cNvSpPr txBox="1"/>
              <p:nvPr/>
            </p:nvSpPr>
            <p:spPr>
              <a:xfrm>
                <a:off x="1507669" y="2391905"/>
                <a:ext cx="4481349" cy="646331"/>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Quản lý bằng chứng giao dịch, nhật ký kiểm toán và khả năng kiểm chứng dài hạn, hỗ trợ kiểm soát rủi ro và truy xuất khi phát sinh tranh chấp.</a:t>
                </a:r>
              </a:p>
            </p:txBody>
          </p:sp>
          <p:sp>
            <p:nvSpPr>
              <p:cNvPr id="78" name="TextBox 77">
                <a:extLst>
                  <a:ext uri="{FF2B5EF4-FFF2-40B4-BE49-F238E27FC236}">
                    <a16:creationId xmlns:a16="http://schemas.microsoft.com/office/drawing/2014/main" id="{C4601E96-B7A6-6441-7126-2692FC4D97DB}"/>
                  </a:ext>
                </a:extLst>
              </p:cNvPr>
              <p:cNvSpPr txBox="1"/>
              <p:nvPr/>
            </p:nvSpPr>
            <p:spPr>
              <a:xfrm>
                <a:off x="1507670" y="1908275"/>
                <a:ext cx="4124296" cy="584775"/>
              </a:xfrm>
              <a:prstGeom prst="rect">
                <a:avLst/>
              </a:prstGeom>
              <a:noFill/>
            </p:spPr>
            <p:txBody>
              <a:bodyPr wrap="square" rtlCol="0">
                <a:spAutoFit/>
              </a:bodyPr>
              <a:lstStyle/>
              <a:p>
                <a:r>
                  <a:rPr lang="en-US" sz="1600" b="1" dirty="0">
                    <a:solidFill>
                      <a:srgbClr val="0066FF"/>
                    </a:solidFill>
                    <a:latin typeface="+mj-lt"/>
                  </a:rPr>
                  <a:t>NÂNG CAO NĂNG LỰC QUẢN TRỊ RỦI RO VÀ TUÂN THỦ</a:t>
                </a:r>
                <a:endParaRPr lang="vi-VN" sz="1600" b="1" dirty="0">
                  <a:solidFill>
                    <a:srgbClr val="0066FF"/>
                  </a:solidFill>
                  <a:latin typeface="+mj-lt"/>
                </a:endParaRPr>
              </a:p>
            </p:txBody>
          </p:sp>
        </p:grpSp>
        <p:grpSp>
          <p:nvGrpSpPr>
            <p:cNvPr id="72" name="Group 71">
              <a:extLst>
                <a:ext uri="{FF2B5EF4-FFF2-40B4-BE49-F238E27FC236}">
                  <a16:creationId xmlns:a16="http://schemas.microsoft.com/office/drawing/2014/main" id="{E89ED5C0-66C6-192F-2AC0-32F24D308B36}"/>
                </a:ext>
              </a:extLst>
            </p:cNvPr>
            <p:cNvGrpSpPr/>
            <p:nvPr/>
          </p:nvGrpSpPr>
          <p:grpSpPr>
            <a:xfrm>
              <a:off x="620979" y="1954396"/>
              <a:ext cx="849602" cy="841363"/>
              <a:chOff x="620979" y="1954396"/>
              <a:chExt cx="849602" cy="841363"/>
            </a:xfrm>
          </p:grpSpPr>
          <p:grpSp>
            <p:nvGrpSpPr>
              <p:cNvPr id="73" name="Group 72">
                <a:extLst>
                  <a:ext uri="{FF2B5EF4-FFF2-40B4-BE49-F238E27FC236}">
                    <a16:creationId xmlns:a16="http://schemas.microsoft.com/office/drawing/2014/main" id="{91093296-0494-C6AD-1929-7E9A9B46DA70}"/>
                  </a:ext>
                </a:extLst>
              </p:cNvPr>
              <p:cNvGrpSpPr/>
              <p:nvPr/>
            </p:nvGrpSpPr>
            <p:grpSpPr>
              <a:xfrm>
                <a:off x="620979" y="1954396"/>
                <a:ext cx="849602" cy="841363"/>
                <a:chOff x="620979" y="1954396"/>
                <a:chExt cx="849602" cy="841363"/>
              </a:xfrm>
            </p:grpSpPr>
            <p:sp>
              <p:nvSpPr>
                <p:cNvPr id="75" name="Rectangle: Rounded Corners 74">
                  <a:extLst>
                    <a:ext uri="{FF2B5EF4-FFF2-40B4-BE49-F238E27FC236}">
                      <a16:creationId xmlns:a16="http://schemas.microsoft.com/office/drawing/2014/main" id="{36D817FF-7BD7-7890-4FDD-6B2CE223BB92}"/>
                    </a:ext>
                  </a:extLst>
                </p:cNvPr>
                <p:cNvSpPr/>
                <p:nvPr/>
              </p:nvSpPr>
              <p:spPr>
                <a:xfrm>
                  <a:off x="620979" y="1954396"/>
                  <a:ext cx="849602" cy="841363"/>
                </a:xfrm>
                <a:prstGeom prst="roundRect">
                  <a:avLst>
                    <a:gd name="adj" fmla="val 10580"/>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6" name="Rectangle: Rounded Corners 75">
                  <a:extLst>
                    <a:ext uri="{FF2B5EF4-FFF2-40B4-BE49-F238E27FC236}">
                      <a16:creationId xmlns:a16="http://schemas.microsoft.com/office/drawing/2014/main" id="{96E86517-CDD1-EF82-DD63-A59786B6C6FE}"/>
                    </a:ext>
                  </a:extLst>
                </p:cNvPr>
                <p:cNvSpPr/>
                <p:nvPr/>
              </p:nvSpPr>
              <p:spPr>
                <a:xfrm>
                  <a:off x="735741" y="2068045"/>
                  <a:ext cx="620078" cy="614065"/>
                </a:xfrm>
                <a:prstGeom prst="roundRect">
                  <a:avLst>
                    <a:gd name="adj" fmla="val 10580"/>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74" name="Graphic 73" descr="Badge Tick1 with solid fill">
                <a:extLst>
                  <a:ext uri="{FF2B5EF4-FFF2-40B4-BE49-F238E27FC236}">
                    <a16:creationId xmlns:a16="http://schemas.microsoft.com/office/drawing/2014/main" id="{4B54A21B-EE50-1C88-4E18-D6F0F515B2A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4947" y="2144244"/>
                <a:ext cx="461666" cy="461666"/>
              </a:xfrm>
              <a:prstGeom prst="rect">
                <a:avLst/>
              </a:prstGeom>
            </p:spPr>
          </p:pic>
        </p:grpSp>
      </p:grpSp>
      <p:grpSp>
        <p:nvGrpSpPr>
          <p:cNvPr id="79" name="Group 78">
            <a:extLst>
              <a:ext uri="{FF2B5EF4-FFF2-40B4-BE49-F238E27FC236}">
                <a16:creationId xmlns:a16="http://schemas.microsoft.com/office/drawing/2014/main" id="{FFBA8B37-9895-E876-07D1-6FE1E96DEF4E}"/>
              </a:ext>
            </a:extLst>
          </p:cNvPr>
          <p:cNvGrpSpPr/>
          <p:nvPr/>
        </p:nvGrpSpPr>
        <p:grpSpPr>
          <a:xfrm>
            <a:off x="6315278" y="4320831"/>
            <a:ext cx="5636420" cy="985586"/>
            <a:chOff x="620979" y="1908275"/>
            <a:chExt cx="5636420" cy="985586"/>
          </a:xfrm>
        </p:grpSpPr>
        <p:grpSp>
          <p:nvGrpSpPr>
            <p:cNvPr id="80" name="Group 79">
              <a:extLst>
                <a:ext uri="{FF2B5EF4-FFF2-40B4-BE49-F238E27FC236}">
                  <a16:creationId xmlns:a16="http://schemas.microsoft.com/office/drawing/2014/main" id="{BF9C8033-3D81-F309-600C-8A458D71631D}"/>
                </a:ext>
              </a:extLst>
            </p:cNvPr>
            <p:cNvGrpSpPr/>
            <p:nvPr/>
          </p:nvGrpSpPr>
          <p:grpSpPr>
            <a:xfrm>
              <a:off x="1507510" y="1908275"/>
              <a:ext cx="4749889" cy="985586"/>
              <a:chOff x="1507510" y="1908275"/>
              <a:chExt cx="4749889" cy="985586"/>
            </a:xfrm>
          </p:grpSpPr>
          <p:sp>
            <p:nvSpPr>
              <p:cNvPr id="86" name="TextBox 85">
                <a:extLst>
                  <a:ext uri="{FF2B5EF4-FFF2-40B4-BE49-F238E27FC236}">
                    <a16:creationId xmlns:a16="http://schemas.microsoft.com/office/drawing/2014/main" id="{EE99ACA1-D9A6-3FC5-0C98-1E55F0DFFCCD}"/>
                  </a:ext>
                </a:extLst>
              </p:cNvPr>
              <p:cNvSpPr txBox="1"/>
              <p:nvPr/>
            </p:nvSpPr>
            <p:spPr>
              <a:xfrm>
                <a:off x="1507510" y="2432196"/>
                <a:ext cx="4749889"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Điều phối đa CA, tăng tính linh hoạt trong lựa chọn đối tác, hỗ trợ mở rộng hệ thống và hạn chế rủi ro phụ thuộc vào một nhà cung cấp.</a:t>
                </a:r>
              </a:p>
            </p:txBody>
          </p:sp>
          <p:sp>
            <p:nvSpPr>
              <p:cNvPr id="87" name="TextBox 86">
                <a:extLst>
                  <a:ext uri="{FF2B5EF4-FFF2-40B4-BE49-F238E27FC236}">
                    <a16:creationId xmlns:a16="http://schemas.microsoft.com/office/drawing/2014/main" id="{25A65CFE-A8C9-430B-A88D-070AF7F97D21}"/>
                  </a:ext>
                </a:extLst>
              </p:cNvPr>
              <p:cNvSpPr txBox="1"/>
              <p:nvPr/>
            </p:nvSpPr>
            <p:spPr>
              <a:xfrm>
                <a:off x="1507670" y="1908275"/>
                <a:ext cx="4188184" cy="584775"/>
              </a:xfrm>
              <a:prstGeom prst="rect">
                <a:avLst/>
              </a:prstGeom>
              <a:noFill/>
            </p:spPr>
            <p:txBody>
              <a:bodyPr wrap="square" rtlCol="0">
                <a:spAutoFit/>
              </a:bodyPr>
              <a:lstStyle/>
              <a:p>
                <a:r>
                  <a:rPr lang="en-US" sz="1600" b="1" dirty="0">
                    <a:solidFill>
                      <a:srgbClr val="0066FF"/>
                    </a:solidFill>
                    <a:latin typeface="+mj-lt"/>
                  </a:rPr>
                  <a:t>CHỦ ĐỘNG HỆ SINH THÁI, GIẢM PHỤ THUỘC NHÀ CUNG CẤP</a:t>
                </a:r>
                <a:endParaRPr lang="vi-VN" sz="1600" b="1" dirty="0">
                  <a:solidFill>
                    <a:srgbClr val="0066FF"/>
                  </a:solidFill>
                  <a:latin typeface="+mj-lt"/>
                </a:endParaRPr>
              </a:p>
            </p:txBody>
          </p:sp>
        </p:grpSp>
        <p:grpSp>
          <p:nvGrpSpPr>
            <p:cNvPr id="81" name="Group 80">
              <a:extLst>
                <a:ext uri="{FF2B5EF4-FFF2-40B4-BE49-F238E27FC236}">
                  <a16:creationId xmlns:a16="http://schemas.microsoft.com/office/drawing/2014/main" id="{B087723A-D6AC-D8AC-3A28-AF7D54741A1E}"/>
                </a:ext>
              </a:extLst>
            </p:cNvPr>
            <p:cNvGrpSpPr/>
            <p:nvPr/>
          </p:nvGrpSpPr>
          <p:grpSpPr>
            <a:xfrm>
              <a:off x="620979" y="1954396"/>
              <a:ext cx="849602" cy="841363"/>
              <a:chOff x="620979" y="1954396"/>
              <a:chExt cx="849602" cy="841363"/>
            </a:xfrm>
          </p:grpSpPr>
          <p:grpSp>
            <p:nvGrpSpPr>
              <p:cNvPr id="82" name="Group 81">
                <a:extLst>
                  <a:ext uri="{FF2B5EF4-FFF2-40B4-BE49-F238E27FC236}">
                    <a16:creationId xmlns:a16="http://schemas.microsoft.com/office/drawing/2014/main" id="{FF398358-70DE-B51E-8D67-415002FEA5AB}"/>
                  </a:ext>
                </a:extLst>
              </p:cNvPr>
              <p:cNvGrpSpPr/>
              <p:nvPr/>
            </p:nvGrpSpPr>
            <p:grpSpPr>
              <a:xfrm>
                <a:off x="620979" y="1954396"/>
                <a:ext cx="849602" cy="841363"/>
                <a:chOff x="620979" y="1954396"/>
                <a:chExt cx="849602" cy="841363"/>
              </a:xfrm>
            </p:grpSpPr>
            <p:sp>
              <p:nvSpPr>
                <p:cNvPr id="84" name="Rectangle: Rounded Corners 83">
                  <a:extLst>
                    <a:ext uri="{FF2B5EF4-FFF2-40B4-BE49-F238E27FC236}">
                      <a16:creationId xmlns:a16="http://schemas.microsoft.com/office/drawing/2014/main" id="{AA6D5A4A-9AA1-DA98-9E13-FBAB81349619}"/>
                    </a:ext>
                  </a:extLst>
                </p:cNvPr>
                <p:cNvSpPr/>
                <p:nvPr/>
              </p:nvSpPr>
              <p:spPr>
                <a:xfrm>
                  <a:off x="620979" y="1954396"/>
                  <a:ext cx="849602" cy="841363"/>
                </a:xfrm>
                <a:prstGeom prst="roundRect">
                  <a:avLst>
                    <a:gd name="adj" fmla="val 10580"/>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85" name="Rectangle: Rounded Corners 84">
                  <a:extLst>
                    <a:ext uri="{FF2B5EF4-FFF2-40B4-BE49-F238E27FC236}">
                      <a16:creationId xmlns:a16="http://schemas.microsoft.com/office/drawing/2014/main" id="{85549052-C7F6-ED03-4F8A-275139E7F69E}"/>
                    </a:ext>
                  </a:extLst>
                </p:cNvPr>
                <p:cNvSpPr/>
                <p:nvPr/>
              </p:nvSpPr>
              <p:spPr>
                <a:xfrm>
                  <a:off x="735741" y="2068045"/>
                  <a:ext cx="620078" cy="614065"/>
                </a:xfrm>
                <a:prstGeom prst="roundRect">
                  <a:avLst>
                    <a:gd name="adj" fmla="val 10580"/>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83" name="Graphic 82" descr="Badge Tick1 with solid fill">
                <a:extLst>
                  <a:ext uri="{FF2B5EF4-FFF2-40B4-BE49-F238E27FC236}">
                    <a16:creationId xmlns:a16="http://schemas.microsoft.com/office/drawing/2014/main" id="{3B075F19-A78E-B576-532C-E92091FA1FF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4947" y="2144244"/>
                <a:ext cx="461666" cy="461666"/>
              </a:xfrm>
              <a:prstGeom prst="rect">
                <a:avLst/>
              </a:prstGeom>
            </p:spPr>
          </p:pic>
        </p:grpSp>
      </p:grpSp>
      <p:grpSp>
        <p:nvGrpSpPr>
          <p:cNvPr id="88" name="Group 87">
            <a:extLst>
              <a:ext uri="{FF2B5EF4-FFF2-40B4-BE49-F238E27FC236}">
                <a16:creationId xmlns:a16="http://schemas.microsoft.com/office/drawing/2014/main" id="{A5CAB60E-574C-E712-7D11-3932DE1A8FC4}"/>
              </a:ext>
            </a:extLst>
          </p:cNvPr>
          <p:cNvGrpSpPr/>
          <p:nvPr/>
        </p:nvGrpSpPr>
        <p:grpSpPr>
          <a:xfrm>
            <a:off x="6315278" y="5501751"/>
            <a:ext cx="5562179" cy="887484"/>
            <a:chOff x="620979" y="1908275"/>
            <a:chExt cx="5562179" cy="887484"/>
          </a:xfrm>
        </p:grpSpPr>
        <p:grpSp>
          <p:nvGrpSpPr>
            <p:cNvPr id="89" name="Group 88">
              <a:extLst>
                <a:ext uri="{FF2B5EF4-FFF2-40B4-BE49-F238E27FC236}">
                  <a16:creationId xmlns:a16="http://schemas.microsoft.com/office/drawing/2014/main" id="{8B097548-C21D-2086-2678-5FD714BD0756}"/>
                </a:ext>
              </a:extLst>
            </p:cNvPr>
            <p:cNvGrpSpPr/>
            <p:nvPr/>
          </p:nvGrpSpPr>
          <p:grpSpPr>
            <a:xfrm>
              <a:off x="1507669" y="1908275"/>
              <a:ext cx="4675489" cy="779347"/>
              <a:chOff x="1507669" y="1908275"/>
              <a:chExt cx="4675489" cy="779347"/>
            </a:xfrm>
          </p:grpSpPr>
          <p:sp>
            <p:nvSpPr>
              <p:cNvPr id="95" name="TextBox 94">
                <a:extLst>
                  <a:ext uri="{FF2B5EF4-FFF2-40B4-BE49-F238E27FC236}">
                    <a16:creationId xmlns:a16="http://schemas.microsoft.com/office/drawing/2014/main" id="{2BD0A8CB-E988-6F93-A248-DBCB3DCF55C3}"/>
                  </a:ext>
                </a:extLst>
              </p:cNvPr>
              <p:cNvSpPr txBox="1"/>
              <p:nvPr/>
            </p:nvSpPr>
            <p:spPr>
              <a:xfrm>
                <a:off x="1507669" y="2225957"/>
                <a:ext cx="4675489"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Hỗ trợ mở rộng sang nhiều hệ thống, nghiệp vụ và dịch vụ tài chính mà không phải xây dựng riêng từng giải pháp cho mỗi quy trình</a:t>
                </a:r>
              </a:p>
            </p:txBody>
          </p:sp>
          <p:sp>
            <p:nvSpPr>
              <p:cNvPr id="96" name="TextBox 95">
                <a:extLst>
                  <a:ext uri="{FF2B5EF4-FFF2-40B4-BE49-F238E27FC236}">
                    <a16:creationId xmlns:a16="http://schemas.microsoft.com/office/drawing/2014/main" id="{695C74F2-82D6-4EC7-A840-44DC58450F9A}"/>
                  </a:ext>
                </a:extLst>
              </p:cNvPr>
              <p:cNvSpPr txBox="1"/>
              <p:nvPr/>
            </p:nvSpPr>
            <p:spPr>
              <a:xfrm>
                <a:off x="1507670" y="1908275"/>
                <a:ext cx="3775531" cy="338554"/>
              </a:xfrm>
              <a:prstGeom prst="rect">
                <a:avLst/>
              </a:prstGeom>
              <a:noFill/>
            </p:spPr>
            <p:txBody>
              <a:bodyPr wrap="square" rtlCol="0">
                <a:spAutoFit/>
              </a:bodyPr>
              <a:lstStyle/>
              <a:p>
                <a:r>
                  <a:rPr lang="en-US" sz="1600" b="1" dirty="0">
                    <a:solidFill>
                      <a:srgbClr val="0066FF"/>
                    </a:solidFill>
                    <a:latin typeface="+mj-lt"/>
                  </a:rPr>
                  <a:t>TẠO NỀN TẢNG TĂNG TRƯỞNG DÀI HẠN</a:t>
                </a:r>
                <a:endParaRPr lang="vi-VN" sz="1600" b="1" dirty="0">
                  <a:solidFill>
                    <a:srgbClr val="0066FF"/>
                  </a:solidFill>
                  <a:latin typeface="+mj-lt"/>
                </a:endParaRPr>
              </a:p>
            </p:txBody>
          </p:sp>
        </p:grpSp>
        <p:grpSp>
          <p:nvGrpSpPr>
            <p:cNvPr id="90" name="Group 89">
              <a:extLst>
                <a:ext uri="{FF2B5EF4-FFF2-40B4-BE49-F238E27FC236}">
                  <a16:creationId xmlns:a16="http://schemas.microsoft.com/office/drawing/2014/main" id="{EBBCD0E4-B8EB-A836-EB97-770A2FBC53F9}"/>
                </a:ext>
              </a:extLst>
            </p:cNvPr>
            <p:cNvGrpSpPr/>
            <p:nvPr/>
          </p:nvGrpSpPr>
          <p:grpSpPr>
            <a:xfrm>
              <a:off x="620979" y="1954396"/>
              <a:ext cx="849602" cy="841363"/>
              <a:chOff x="620979" y="1954396"/>
              <a:chExt cx="849602" cy="841363"/>
            </a:xfrm>
          </p:grpSpPr>
          <p:grpSp>
            <p:nvGrpSpPr>
              <p:cNvPr id="91" name="Group 90">
                <a:extLst>
                  <a:ext uri="{FF2B5EF4-FFF2-40B4-BE49-F238E27FC236}">
                    <a16:creationId xmlns:a16="http://schemas.microsoft.com/office/drawing/2014/main" id="{87D5D2BB-8B6A-C377-5237-8C705E495AB1}"/>
                  </a:ext>
                </a:extLst>
              </p:cNvPr>
              <p:cNvGrpSpPr/>
              <p:nvPr/>
            </p:nvGrpSpPr>
            <p:grpSpPr>
              <a:xfrm>
                <a:off x="620979" y="1954396"/>
                <a:ext cx="849602" cy="841363"/>
                <a:chOff x="620979" y="1954396"/>
                <a:chExt cx="849602" cy="841363"/>
              </a:xfrm>
            </p:grpSpPr>
            <p:sp>
              <p:nvSpPr>
                <p:cNvPr id="93" name="Rectangle: Rounded Corners 92">
                  <a:extLst>
                    <a:ext uri="{FF2B5EF4-FFF2-40B4-BE49-F238E27FC236}">
                      <a16:creationId xmlns:a16="http://schemas.microsoft.com/office/drawing/2014/main" id="{D7FF47D0-A568-4E30-4BCB-EFD73DEF8CCD}"/>
                    </a:ext>
                  </a:extLst>
                </p:cNvPr>
                <p:cNvSpPr/>
                <p:nvPr/>
              </p:nvSpPr>
              <p:spPr>
                <a:xfrm>
                  <a:off x="620979" y="1954396"/>
                  <a:ext cx="849602" cy="841363"/>
                </a:xfrm>
                <a:prstGeom prst="roundRect">
                  <a:avLst>
                    <a:gd name="adj" fmla="val 10580"/>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94" name="Rectangle: Rounded Corners 93">
                  <a:extLst>
                    <a:ext uri="{FF2B5EF4-FFF2-40B4-BE49-F238E27FC236}">
                      <a16:creationId xmlns:a16="http://schemas.microsoft.com/office/drawing/2014/main" id="{E954ACC0-6523-FCD9-34A5-B99E97B8918A}"/>
                    </a:ext>
                  </a:extLst>
                </p:cNvPr>
                <p:cNvSpPr/>
                <p:nvPr/>
              </p:nvSpPr>
              <p:spPr>
                <a:xfrm>
                  <a:off x="735741" y="2068045"/>
                  <a:ext cx="620078" cy="614065"/>
                </a:xfrm>
                <a:prstGeom prst="roundRect">
                  <a:avLst>
                    <a:gd name="adj" fmla="val 10580"/>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pic>
            <p:nvPicPr>
              <p:cNvPr id="92" name="Graphic 91" descr="Badge Tick1 with solid fill">
                <a:extLst>
                  <a:ext uri="{FF2B5EF4-FFF2-40B4-BE49-F238E27FC236}">
                    <a16:creationId xmlns:a16="http://schemas.microsoft.com/office/drawing/2014/main" id="{AFB06F6A-A9F9-AED8-CEA3-34C6D09A26B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4947" y="2144244"/>
                <a:ext cx="461666" cy="461666"/>
              </a:xfrm>
              <a:prstGeom prst="rect">
                <a:avLst/>
              </a:prstGeom>
            </p:spPr>
          </p:pic>
        </p:grpSp>
      </p:grpSp>
    </p:spTree>
    <p:extLst>
      <p:ext uri="{BB962C8B-B14F-4D97-AF65-F5344CB8AC3E}">
        <p14:creationId xmlns:p14="http://schemas.microsoft.com/office/powerpoint/2010/main" val="119788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500"/>
                                        <p:tgtEl>
                                          <p:spTgt spid="51"/>
                                        </p:tgtEl>
                                      </p:cBhvr>
                                    </p:animEffect>
                                  </p:childTnLst>
                                </p:cTn>
                              </p:par>
                              <p:par>
                                <p:cTn id="14" presetID="10" presetClass="entr" presetSubtype="0" fill="hold"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10"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fade">
                                      <p:cBhvr>
                                        <p:cTn id="19" dur="500"/>
                                        <p:tgtEl>
                                          <p:spTgt spid="60"/>
                                        </p:tgtEl>
                                      </p:cBhvr>
                                    </p:animEffect>
                                  </p:childTnLst>
                                </p:cTn>
                              </p:par>
                              <p:par>
                                <p:cTn id="20" presetID="32" presetClass="emph" presetSubtype="0" fill="hold" nodeType="withEffect">
                                  <p:stCondLst>
                                    <p:cond delay="0"/>
                                  </p:stCondLst>
                                  <p:childTnLst>
                                    <p:animRot by="120000">
                                      <p:cBhvr>
                                        <p:cTn id="21" dur="100" fill="hold">
                                          <p:stCondLst>
                                            <p:cond delay="0"/>
                                          </p:stCondLst>
                                        </p:cTn>
                                        <p:tgtEl>
                                          <p:spTgt spid="47"/>
                                        </p:tgtEl>
                                        <p:attrNameLst>
                                          <p:attrName>r</p:attrName>
                                        </p:attrNameLst>
                                      </p:cBhvr>
                                    </p:animRot>
                                    <p:animRot by="-240000">
                                      <p:cBhvr>
                                        <p:cTn id="22" dur="200" fill="hold">
                                          <p:stCondLst>
                                            <p:cond delay="200"/>
                                          </p:stCondLst>
                                        </p:cTn>
                                        <p:tgtEl>
                                          <p:spTgt spid="47"/>
                                        </p:tgtEl>
                                        <p:attrNameLst>
                                          <p:attrName>r</p:attrName>
                                        </p:attrNameLst>
                                      </p:cBhvr>
                                    </p:animRot>
                                    <p:animRot by="240000">
                                      <p:cBhvr>
                                        <p:cTn id="23" dur="200" fill="hold">
                                          <p:stCondLst>
                                            <p:cond delay="400"/>
                                          </p:stCondLst>
                                        </p:cTn>
                                        <p:tgtEl>
                                          <p:spTgt spid="47"/>
                                        </p:tgtEl>
                                        <p:attrNameLst>
                                          <p:attrName>r</p:attrName>
                                        </p:attrNameLst>
                                      </p:cBhvr>
                                    </p:animRot>
                                    <p:animRot by="-240000">
                                      <p:cBhvr>
                                        <p:cTn id="24" dur="200" fill="hold">
                                          <p:stCondLst>
                                            <p:cond delay="600"/>
                                          </p:stCondLst>
                                        </p:cTn>
                                        <p:tgtEl>
                                          <p:spTgt spid="47"/>
                                        </p:tgtEl>
                                        <p:attrNameLst>
                                          <p:attrName>r</p:attrName>
                                        </p:attrNameLst>
                                      </p:cBhvr>
                                    </p:animRot>
                                    <p:animRot by="120000">
                                      <p:cBhvr>
                                        <p:cTn id="25" dur="200" fill="hold">
                                          <p:stCondLst>
                                            <p:cond delay="800"/>
                                          </p:stCondLst>
                                        </p:cTn>
                                        <p:tgtEl>
                                          <p:spTgt spid="47"/>
                                        </p:tgtEl>
                                        <p:attrNameLst>
                                          <p:attrName>r</p:attrName>
                                        </p:attrNameLst>
                                      </p:cBhvr>
                                    </p:animRot>
                                  </p:childTnLst>
                                </p:cTn>
                              </p:par>
                              <p:par>
                                <p:cTn id="26" presetID="32" presetClass="emph" presetSubtype="0" fill="hold" nodeType="withEffect">
                                  <p:stCondLst>
                                    <p:cond delay="0"/>
                                  </p:stCondLst>
                                  <p:childTnLst>
                                    <p:animRot by="120000">
                                      <p:cBhvr>
                                        <p:cTn id="27" dur="100" fill="hold">
                                          <p:stCondLst>
                                            <p:cond delay="0"/>
                                          </p:stCondLst>
                                        </p:cTn>
                                        <p:tgtEl>
                                          <p:spTgt spid="49"/>
                                        </p:tgtEl>
                                        <p:attrNameLst>
                                          <p:attrName>r</p:attrName>
                                        </p:attrNameLst>
                                      </p:cBhvr>
                                    </p:animRot>
                                    <p:animRot by="-240000">
                                      <p:cBhvr>
                                        <p:cTn id="28" dur="200" fill="hold">
                                          <p:stCondLst>
                                            <p:cond delay="200"/>
                                          </p:stCondLst>
                                        </p:cTn>
                                        <p:tgtEl>
                                          <p:spTgt spid="49"/>
                                        </p:tgtEl>
                                        <p:attrNameLst>
                                          <p:attrName>r</p:attrName>
                                        </p:attrNameLst>
                                      </p:cBhvr>
                                    </p:animRot>
                                    <p:animRot by="240000">
                                      <p:cBhvr>
                                        <p:cTn id="29" dur="200" fill="hold">
                                          <p:stCondLst>
                                            <p:cond delay="400"/>
                                          </p:stCondLst>
                                        </p:cTn>
                                        <p:tgtEl>
                                          <p:spTgt spid="49"/>
                                        </p:tgtEl>
                                        <p:attrNameLst>
                                          <p:attrName>r</p:attrName>
                                        </p:attrNameLst>
                                      </p:cBhvr>
                                    </p:animRot>
                                    <p:animRot by="-240000">
                                      <p:cBhvr>
                                        <p:cTn id="30" dur="200" fill="hold">
                                          <p:stCondLst>
                                            <p:cond delay="600"/>
                                          </p:stCondLst>
                                        </p:cTn>
                                        <p:tgtEl>
                                          <p:spTgt spid="49"/>
                                        </p:tgtEl>
                                        <p:attrNameLst>
                                          <p:attrName>r</p:attrName>
                                        </p:attrNameLst>
                                      </p:cBhvr>
                                    </p:animRot>
                                    <p:animRot by="120000">
                                      <p:cBhvr>
                                        <p:cTn id="31" dur="200" fill="hold">
                                          <p:stCondLst>
                                            <p:cond delay="800"/>
                                          </p:stCondLst>
                                        </p:cTn>
                                        <p:tgtEl>
                                          <p:spTgt spid="49"/>
                                        </p:tgtEl>
                                        <p:attrNameLst>
                                          <p:attrName>r</p:attrName>
                                        </p:attrNameLst>
                                      </p:cBhvr>
                                    </p:animRot>
                                  </p:childTnLst>
                                </p:cTn>
                              </p:par>
                              <p:par>
                                <p:cTn id="32" presetID="32" presetClass="emph" presetSubtype="0" fill="hold" nodeType="withEffect">
                                  <p:stCondLst>
                                    <p:cond delay="0"/>
                                  </p:stCondLst>
                                  <p:childTnLst>
                                    <p:animRot by="120000">
                                      <p:cBhvr>
                                        <p:cTn id="33" dur="100" fill="hold">
                                          <p:stCondLst>
                                            <p:cond delay="0"/>
                                          </p:stCondLst>
                                        </p:cTn>
                                        <p:tgtEl>
                                          <p:spTgt spid="51"/>
                                        </p:tgtEl>
                                        <p:attrNameLst>
                                          <p:attrName>r</p:attrName>
                                        </p:attrNameLst>
                                      </p:cBhvr>
                                    </p:animRot>
                                    <p:animRot by="-240000">
                                      <p:cBhvr>
                                        <p:cTn id="34" dur="200" fill="hold">
                                          <p:stCondLst>
                                            <p:cond delay="200"/>
                                          </p:stCondLst>
                                        </p:cTn>
                                        <p:tgtEl>
                                          <p:spTgt spid="51"/>
                                        </p:tgtEl>
                                        <p:attrNameLst>
                                          <p:attrName>r</p:attrName>
                                        </p:attrNameLst>
                                      </p:cBhvr>
                                    </p:animRot>
                                    <p:animRot by="240000">
                                      <p:cBhvr>
                                        <p:cTn id="35" dur="200" fill="hold">
                                          <p:stCondLst>
                                            <p:cond delay="400"/>
                                          </p:stCondLst>
                                        </p:cTn>
                                        <p:tgtEl>
                                          <p:spTgt spid="51"/>
                                        </p:tgtEl>
                                        <p:attrNameLst>
                                          <p:attrName>r</p:attrName>
                                        </p:attrNameLst>
                                      </p:cBhvr>
                                    </p:animRot>
                                    <p:animRot by="-240000">
                                      <p:cBhvr>
                                        <p:cTn id="36" dur="200" fill="hold">
                                          <p:stCondLst>
                                            <p:cond delay="600"/>
                                          </p:stCondLst>
                                        </p:cTn>
                                        <p:tgtEl>
                                          <p:spTgt spid="51"/>
                                        </p:tgtEl>
                                        <p:attrNameLst>
                                          <p:attrName>r</p:attrName>
                                        </p:attrNameLst>
                                      </p:cBhvr>
                                    </p:animRot>
                                    <p:animRot by="120000">
                                      <p:cBhvr>
                                        <p:cTn id="37" dur="200" fill="hold">
                                          <p:stCondLst>
                                            <p:cond delay="800"/>
                                          </p:stCondLst>
                                        </p:cTn>
                                        <p:tgtEl>
                                          <p:spTgt spid="51"/>
                                        </p:tgtEl>
                                        <p:attrNameLst>
                                          <p:attrName>r</p:attrName>
                                        </p:attrNameLst>
                                      </p:cBhvr>
                                    </p:animRot>
                                  </p:childTnLst>
                                </p:cTn>
                              </p:par>
                              <p:par>
                                <p:cTn id="38" presetID="32" presetClass="emph" presetSubtype="0" fill="hold" nodeType="withEffect">
                                  <p:stCondLst>
                                    <p:cond delay="0"/>
                                  </p:stCondLst>
                                  <p:childTnLst>
                                    <p:animRot by="120000">
                                      <p:cBhvr>
                                        <p:cTn id="39" dur="100" fill="hold">
                                          <p:stCondLst>
                                            <p:cond delay="0"/>
                                          </p:stCondLst>
                                        </p:cTn>
                                        <p:tgtEl>
                                          <p:spTgt spid="53"/>
                                        </p:tgtEl>
                                        <p:attrNameLst>
                                          <p:attrName>r</p:attrName>
                                        </p:attrNameLst>
                                      </p:cBhvr>
                                    </p:animRot>
                                    <p:animRot by="-240000">
                                      <p:cBhvr>
                                        <p:cTn id="40" dur="200" fill="hold">
                                          <p:stCondLst>
                                            <p:cond delay="200"/>
                                          </p:stCondLst>
                                        </p:cTn>
                                        <p:tgtEl>
                                          <p:spTgt spid="53"/>
                                        </p:tgtEl>
                                        <p:attrNameLst>
                                          <p:attrName>r</p:attrName>
                                        </p:attrNameLst>
                                      </p:cBhvr>
                                    </p:animRot>
                                    <p:animRot by="240000">
                                      <p:cBhvr>
                                        <p:cTn id="41" dur="200" fill="hold">
                                          <p:stCondLst>
                                            <p:cond delay="400"/>
                                          </p:stCondLst>
                                        </p:cTn>
                                        <p:tgtEl>
                                          <p:spTgt spid="53"/>
                                        </p:tgtEl>
                                        <p:attrNameLst>
                                          <p:attrName>r</p:attrName>
                                        </p:attrNameLst>
                                      </p:cBhvr>
                                    </p:animRot>
                                    <p:animRot by="-240000">
                                      <p:cBhvr>
                                        <p:cTn id="42" dur="200" fill="hold">
                                          <p:stCondLst>
                                            <p:cond delay="600"/>
                                          </p:stCondLst>
                                        </p:cTn>
                                        <p:tgtEl>
                                          <p:spTgt spid="53"/>
                                        </p:tgtEl>
                                        <p:attrNameLst>
                                          <p:attrName>r</p:attrName>
                                        </p:attrNameLst>
                                      </p:cBhvr>
                                    </p:animRot>
                                    <p:animRot by="120000">
                                      <p:cBhvr>
                                        <p:cTn id="43" dur="200" fill="hold">
                                          <p:stCondLst>
                                            <p:cond delay="800"/>
                                          </p:stCondLst>
                                        </p:cTn>
                                        <p:tgtEl>
                                          <p:spTgt spid="53"/>
                                        </p:tgtEl>
                                        <p:attrNameLst>
                                          <p:attrName>r</p:attrName>
                                        </p:attrNameLst>
                                      </p:cBhvr>
                                    </p:animRot>
                                  </p:childTnLst>
                                </p:cTn>
                              </p:par>
                              <p:par>
                                <p:cTn id="44" presetID="32" presetClass="emph" presetSubtype="0" fill="hold" nodeType="withEffect">
                                  <p:stCondLst>
                                    <p:cond delay="0"/>
                                  </p:stCondLst>
                                  <p:childTnLst>
                                    <p:animRot by="120000">
                                      <p:cBhvr>
                                        <p:cTn id="45" dur="100" fill="hold">
                                          <p:stCondLst>
                                            <p:cond delay="0"/>
                                          </p:stCondLst>
                                        </p:cTn>
                                        <p:tgtEl>
                                          <p:spTgt spid="60"/>
                                        </p:tgtEl>
                                        <p:attrNameLst>
                                          <p:attrName>r</p:attrName>
                                        </p:attrNameLst>
                                      </p:cBhvr>
                                    </p:animRot>
                                    <p:animRot by="-240000">
                                      <p:cBhvr>
                                        <p:cTn id="46" dur="200" fill="hold">
                                          <p:stCondLst>
                                            <p:cond delay="200"/>
                                          </p:stCondLst>
                                        </p:cTn>
                                        <p:tgtEl>
                                          <p:spTgt spid="60"/>
                                        </p:tgtEl>
                                        <p:attrNameLst>
                                          <p:attrName>r</p:attrName>
                                        </p:attrNameLst>
                                      </p:cBhvr>
                                    </p:animRot>
                                    <p:animRot by="240000">
                                      <p:cBhvr>
                                        <p:cTn id="47" dur="200" fill="hold">
                                          <p:stCondLst>
                                            <p:cond delay="400"/>
                                          </p:stCondLst>
                                        </p:cTn>
                                        <p:tgtEl>
                                          <p:spTgt spid="60"/>
                                        </p:tgtEl>
                                        <p:attrNameLst>
                                          <p:attrName>r</p:attrName>
                                        </p:attrNameLst>
                                      </p:cBhvr>
                                    </p:animRot>
                                    <p:animRot by="-240000">
                                      <p:cBhvr>
                                        <p:cTn id="48" dur="200" fill="hold">
                                          <p:stCondLst>
                                            <p:cond delay="600"/>
                                          </p:stCondLst>
                                        </p:cTn>
                                        <p:tgtEl>
                                          <p:spTgt spid="60"/>
                                        </p:tgtEl>
                                        <p:attrNameLst>
                                          <p:attrName>r</p:attrName>
                                        </p:attrNameLst>
                                      </p:cBhvr>
                                    </p:animRot>
                                    <p:animRot by="120000">
                                      <p:cBhvr>
                                        <p:cTn id="49" dur="200" fill="hold">
                                          <p:stCondLst>
                                            <p:cond delay="800"/>
                                          </p:stCondLst>
                                        </p:cTn>
                                        <p:tgtEl>
                                          <p:spTgt spid="6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Freeform: Shape 127">
            <a:extLst>
              <a:ext uri="{FF2B5EF4-FFF2-40B4-BE49-F238E27FC236}">
                <a16:creationId xmlns:a16="http://schemas.microsoft.com/office/drawing/2014/main" id="{945D5401-5AC7-FFF4-82C8-ED79714C5BE1}"/>
              </a:ext>
            </a:extLst>
          </p:cNvPr>
          <p:cNvSpPr/>
          <p:nvPr/>
        </p:nvSpPr>
        <p:spPr>
          <a:xfrm rot="5400000">
            <a:off x="7841404" y="2552397"/>
            <a:ext cx="2876747" cy="5751922"/>
          </a:xfrm>
          <a:custGeom>
            <a:avLst/>
            <a:gdLst>
              <a:gd name="csX0" fmla="*/ 2875961 w 2876747"/>
              <a:gd name="csY0" fmla="*/ 0 h 5751922"/>
              <a:gd name="csX1" fmla="*/ 2876747 w 2876747"/>
              <a:gd name="csY1" fmla="*/ 20 h 5751922"/>
              <a:gd name="csX2" fmla="*/ 2876747 w 2876747"/>
              <a:gd name="csY2" fmla="*/ 5751902 h 5751922"/>
              <a:gd name="csX3" fmla="*/ 2875961 w 2876747"/>
              <a:gd name="csY3" fmla="*/ 5751922 h 5751922"/>
              <a:gd name="csX4" fmla="*/ 0 w 2876747"/>
              <a:gd name="csY4" fmla="*/ 2875961 h 5751922"/>
              <a:gd name="csX5" fmla="*/ 2875961 w 2876747"/>
              <a:gd name="csY5" fmla="*/ 0 h 5751922"/>
            </a:gdLst>
            <a:ahLst/>
            <a:cxnLst>
              <a:cxn ang="0">
                <a:pos x="csX0" y="csY0"/>
              </a:cxn>
              <a:cxn ang="0">
                <a:pos x="csX1" y="csY1"/>
              </a:cxn>
              <a:cxn ang="0">
                <a:pos x="csX2" y="csY2"/>
              </a:cxn>
              <a:cxn ang="0">
                <a:pos x="csX3" y="csY3"/>
              </a:cxn>
              <a:cxn ang="0">
                <a:pos x="csX4" y="csY4"/>
              </a:cxn>
              <a:cxn ang="0">
                <a:pos x="csX5" y="csY5"/>
              </a:cxn>
            </a:cxnLst>
            <a:rect l="l" t="t" r="r" b="b"/>
            <a:pathLst>
              <a:path w="2876747" h="5751922">
                <a:moveTo>
                  <a:pt x="2875961" y="0"/>
                </a:moveTo>
                <a:lnTo>
                  <a:pt x="2876747" y="20"/>
                </a:lnTo>
                <a:lnTo>
                  <a:pt x="2876747" y="5751902"/>
                </a:lnTo>
                <a:lnTo>
                  <a:pt x="2875961" y="5751922"/>
                </a:lnTo>
                <a:cubicBezTo>
                  <a:pt x="1287612" y="5751922"/>
                  <a:pt x="0" y="4464310"/>
                  <a:pt x="0" y="2875961"/>
                </a:cubicBezTo>
                <a:cubicBezTo>
                  <a:pt x="0" y="1287612"/>
                  <a:pt x="1287612" y="0"/>
                  <a:pt x="2875961" y="0"/>
                </a:cubicBezTo>
                <a:close/>
              </a:path>
            </a:pathLst>
          </a:custGeom>
          <a:gradFill>
            <a:gsLst>
              <a:gs pos="39000">
                <a:srgbClr val="006AE4"/>
              </a:gs>
              <a:gs pos="2000">
                <a:srgbClr val="0070C0"/>
              </a:gs>
              <a:gs pos="100000">
                <a:srgbClr val="0066FF"/>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grpSp>
        <p:nvGrpSpPr>
          <p:cNvPr id="25" name="Group 24">
            <a:extLst>
              <a:ext uri="{FF2B5EF4-FFF2-40B4-BE49-F238E27FC236}">
                <a16:creationId xmlns:a16="http://schemas.microsoft.com/office/drawing/2014/main" id="{6E692C23-4632-5E0A-05FF-B2AF6287F06E}"/>
              </a:ext>
            </a:extLst>
          </p:cNvPr>
          <p:cNvGrpSpPr/>
          <p:nvPr/>
        </p:nvGrpSpPr>
        <p:grpSpPr>
          <a:xfrm>
            <a:off x="6017683" y="1015286"/>
            <a:ext cx="5474093" cy="4297480"/>
            <a:chOff x="6009278" y="681124"/>
            <a:chExt cx="5474093" cy="4297480"/>
          </a:xfrm>
        </p:grpSpPr>
        <p:pic>
          <p:nvPicPr>
            <p:cNvPr id="24" name="Picture 23" descr="Mirror buildings">
              <a:extLst>
                <a:ext uri="{FF2B5EF4-FFF2-40B4-BE49-F238E27FC236}">
                  <a16:creationId xmlns:a16="http://schemas.microsoft.com/office/drawing/2014/main" id="{F0A22EAB-5A0D-7059-7971-7C57088504D2}"/>
                </a:ext>
              </a:extLst>
            </p:cNvPr>
            <p:cNvPicPr>
              <a:picLocks noChangeAspect="1"/>
            </p:cNvPicPr>
            <p:nvPr/>
          </p:nvPicPr>
          <p:blipFill>
            <a:blip r:embed="rId2">
              <a:extLst>
                <a:ext uri="{28A0092B-C50C-407E-A947-70E740481C1C}">
                  <a14:useLocalDpi xmlns:a14="http://schemas.microsoft.com/office/drawing/2010/main" val="0"/>
                </a:ext>
              </a:extLst>
            </a:blip>
            <a:srcRect l="27507" t="2641" r="10014" b="2641"/>
            <a:stretch>
              <a:fillRect/>
            </a:stretch>
          </p:blipFill>
          <p:spPr>
            <a:xfrm>
              <a:off x="7230221" y="681124"/>
              <a:ext cx="4253150" cy="4297480"/>
            </a:xfrm>
            <a:custGeom>
              <a:avLst/>
              <a:gdLst>
                <a:gd name="csX0" fmla="*/ 2104410 w 4253150"/>
                <a:gd name="csY0" fmla="*/ 0 h 4297480"/>
                <a:gd name="csX1" fmla="*/ 4253150 w 4253150"/>
                <a:gd name="csY1" fmla="*/ 2148740 h 4297480"/>
                <a:gd name="csX2" fmla="*/ 2104410 w 4253150"/>
                <a:gd name="csY2" fmla="*/ 4297480 h 4297480"/>
                <a:gd name="csX3" fmla="*/ 737612 w 4253150"/>
                <a:gd name="csY3" fmla="*/ 3806812 h 4297480"/>
                <a:gd name="csX4" fmla="*/ 714568 w 4253150"/>
                <a:gd name="csY4" fmla="*/ 3785869 h 4297480"/>
                <a:gd name="csX5" fmla="*/ 787661 w 4253150"/>
                <a:gd name="csY5" fmla="*/ 3719437 h 4297480"/>
                <a:gd name="csX6" fmla="*/ 1132283 w 4253150"/>
                <a:gd name="csY6" fmla="*/ 2887446 h 4297480"/>
                <a:gd name="csX7" fmla="*/ 75972 w 4253150"/>
                <a:gd name="csY7" fmla="*/ 1716908 h 4297480"/>
                <a:gd name="csX8" fmla="*/ 0 w 4253150"/>
                <a:gd name="csY8" fmla="*/ 1713072 h 4297480"/>
                <a:gd name="csX9" fmla="*/ 52273 w 4253150"/>
                <a:gd name="csY9" fmla="*/ 1509771 h 4297480"/>
                <a:gd name="csX10" fmla="*/ 2104410 w 4253150"/>
                <a:gd name="csY10" fmla="*/ 0 h 4297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253150" h="4297480">
                  <a:moveTo>
                    <a:pt x="2104410" y="0"/>
                  </a:moveTo>
                  <a:cubicBezTo>
                    <a:pt x="3291126" y="0"/>
                    <a:pt x="4253150" y="962024"/>
                    <a:pt x="4253150" y="2148740"/>
                  </a:cubicBezTo>
                  <a:cubicBezTo>
                    <a:pt x="4253150" y="3335456"/>
                    <a:pt x="3291126" y="4297480"/>
                    <a:pt x="2104410" y="4297480"/>
                  </a:cubicBezTo>
                  <a:cubicBezTo>
                    <a:pt x="1585222" y="4297480"/>
                    <a:pt x="1109041" y="4113343"/>
                    <a:pt x="737612" y="3806812"/>
                  </a:cubicBezTo>
                  <a:lnTo>
                    <a:pt x="714568" y="3785869"/>
                  </a:lnTo>
                  <a:lnTo>
                    <a:pt x="787661" y="3719437"/>
                  </a:lnTo>
                  <a:cubicBezTo>
                    <a:pt x="1000586" y="3506512"/>
                    <a:pt x="1132283" y="3212359"/>
                    <a:pt x="1132283" y="2887446"/>
                  </a:cubicBezTo>
                  <a:cubicBezTo>
                    <a:pt x="1132283" y="2278235"/>
                    <a:pt x="669286" y="1777162"/>
                    <a:pt x="75972" y="1716908"/>
                  </a:cubicBezTo>
                  <a:lnTo>
                    <a:pt x="0" y="1713072"/>
                  </a:lnTo>
                  <a:lnTo>
                    <a:pt x="52273" y="1509771"/>
                  </a:lnTo>
                  <a:cubicBezTo>
                    <a:pt x="324329" y="635086"/>
                    <a:pt x="1140203" y="0"/>
                    <a:pt x="2104410" y="0"/>
                  </a:cubicBezTo>
                  <a:close/>
                </a:path>
              </a:pathLst>
            </a:custGeom>
            <a:ln>
              <a:solidFill>
                <a:schemeClr val="bg1"/>
              </a:solidFill>
            </a:ln>
          </p:spPr>
        </p:pic>
        <p:pic>
          <p:nvPicPr>
            <p:cNvPr id="23" name="Picture 22" descr="Mirror buildings">
              <a:extLst>
                <a:ext uri="{FF2B5EF4-FFF2-40B4-BE49-F238E27FC236}">
                  <a16:creationId xmlns:a16="http://schemas.microsoft.com/office/drawing/2014/main" id="{95FDB170-AC21-DC80-3A36-5C955B05ECB5}"/>
                </a:ext>
              </a:extLst>
            </p:cNvPr>
            <p:cNvPicPr>
              <a:picLocks noChangeAspect="1"/>
            </p:cNvPicPr>
            <p:nvPr/>
          </p:nvPicPr>
          <p:blipFill>
            <a:blip r:embed="rId2">
              <a:extLst>
                <a:ext uri="{28A0092B-C50C-407E-A947-70E740481C1C}">
                  <a14:useLocalDpi xmlns:a14="http://schemas.microsoft.com/office/drawing/2010/main" val="0"/>
                </a:ext>
              </a:extLst>
            </a:blip>
            <a:srcRect l="9571" t="40348" r="61996" b="7785"/>
            <a:stretch>
              <a:fillRect/>
            </a:stretch>
          </p:blipFill>
          <p:spPr>
            <a:xfrm>
              <a:off x="6009278" y="2394196"/>
              <a:ext cx="1935511" cy="2353226"/>
            </a:xfrm>
            <a:custGeom>
              <a:avLst/>
              <a:gdLst>
                <a:gd name="csX0" fmla="*/ 1176613 w 1935511"/>
                <a:gd name="csY0" fmla="*/ 0 h 2353226"/>
                <a:gd name="csX1" fmla="*/ 1220943 w 1935511"/>
                <a:gd name="csY1" fmla="*/ 2239 h 2353226"/>
                <a:gd name="csX2" fmla="*/ 1220268 w 1935511"/>
                <a:gd name="csY2" fmla="*/ 4861 h 2353226"/>
                <a:gd name="csX3" fmla="*/ 1176613 w 1935511"/>
                <a:gd name="csY3" fmla="*/ 437907 h 2353226"/>
                <a:gd name="csX4" fmla="*/ 1805964 w 1935511"/>
                <a:gd name="csY4" fmla="*/ 1957295 h 2353226"/>
                <a:gd name="csX5" fmla="*/ 1935511 w 1935511"/>
                <a:gd name="csY5" fmla="*/ 2075036 h 2353226"/>
                <a:gd name="csX6" fmla="*/ 1925048 w 1935511"/>
                <a:gd name="csY6" fmla="*/ 2084545 h 2353226"/>
                <a:gd name="csX7" fmla="*/ 1176613 w 1935511"/>
                <a:gd name="csY7" fmla="*/ 2353226 h 2353226"/>
                <a:gd name="csX8" fmla="*/ 0 w 1935511"/>
                <a:gd name="csY8" fmla="*/ 1176613 h 2353226"/>
                <a:gd name="csX9" fmla="*/ 1176613 w 1935511"/>
                <a:gd name="csY9" fmla="*/ 0 h 23532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935511" h="2353226">
                  <a:moveTo>
                    <a:pt x="1176613" y="0"/>
                  </a:moveTo>
                  <a:lnTo>
                    <a:pt x="1220943" y="2239"/>
                  </a:lnTo>
                  <a:lnTo>
                    <a:pt x="1220268" y="4861"/>
                  </a:lnTo>
                  <a:cubicBezTo>
                    <a:pt x="1191645" y="144739"/>
                    <a:pt x="1176613" y="289568"/>
                    <a:pt x="1176613" y="437907"/>
                  </a:cubicBezTo>
                  <a:cubicBezTo>
                    <a:pt x="1176613" y="1031265"/>
                    <a:pt x="1417119" y="1568450"/>
                    <a:pt x="1805964" y="1957295"/>
                  </a:cubicBezTo>
                  <a:lnTo>
                    <a:pt x="1935511" y="2075036"/>
                  </a:lnTo>
                  <a:lnTo>
                    <a:pt x="1925048" y="2084545"/>
                  </a:lnTo>
                  <a:cubicBezTo>
                    <a:pt x="1721660" y="2252396"/>
                    <a:pt x="1460912" y="2353226"/>
                    <a:pt x="1176613" y="2353226"/>
                  </a:cubicBezTo>
                  <a:cubicBezTo>
                    <a:pt x="526788" y="2353226"/>
                    <a:pt x="0" y="1826438"/>
                    <a:pt x="0" y="1176613"/>
                  </a:cubicBezTo>
                  <a:cubicBezTo>
                    <a:pt x="0" y="526788"/>
                    <a:pt x="526788" y="0"/>
                    <a:pt x="1176613" y="0"/>
                  </a:cubicBezTo>
                  <a:close/>
                </a:path>
              </a:pathLst>
            </a:custGeom>
            <a:ln>
              <a:solidFill>
                <a:schemeClr val="bg1"/>
              </a:solidFill>
            </a:ln>
          </p:spPr>
        </p:pic>
        <p:pic>
          <p:nvPicPr>
            <p:cNvPr id="20" name="Picture 19" descr="Mirror buildings">
              <a:extLst>
                <a:ext uri="{FF2B5EF4-FFF2-40B4-BE49-F238E27FC236}">
                  <a16:creationId xmlns:a16="http://schemas.microsoft.com/office/drawing/2014/main" id="{3BB46383-4EEF-C733-70EA-943753A936ED}"/>
                </a:ext>
              </a:extLst>
            </p:cNvPr>
            <p:cNvPicPr>
              <a:picLocks noChangeAspect="1"/>
            </p:cNvPicPr>
            <p:nvPr/>
          </p:nvPicPr>
          <p:blipFill>
            <a:blip r:embed="rId2">
              <a:extLst>
                <a:ext uri="{28A0092B-C50C-407E-A947-70E740481C1C}">
                  <a14:useLocalDpi xmlns:a14="http://schemas.microsoft.com/office/drawing/2010/main" val="0"/>
                </a:ext>
              </a:extLst>
            </a:blip>
            <a:srcRect l="26856" t="40398" r="55860" b="13917"/>
            <a:stretch>
              <a:fillRect/>
            </a:stretch>
          </p:blipFill>
          <p:spPr>
            <a:xfrm>
              <a:off x="7185891" y="2394196"/>
              <a:ext cx="1176613" cy="2072797"/>
            </a:xfrm>
            <a:custGeom>
              <a:avLst/>
              <a:gdLst>
                <a:gd name="csX0" fmla="*/ 44330 w 1176613"/>
                <a:gd name="csY0" fmla="*/ 0 h 2072797"/>
                <a:gd name="csX1" fmla="*/ 120302 w 1176613"/>
                <a:gd name="csY1" fmla="*/ 3836 h 2072797"/>
                <a:gd name="csX2" fmla="*/ 1176613 w 1176613"/>
                <a:gd name="csY2" fmla="*/ 1174374 h 2072797"/>
                <a:gd name="csX3" fmla="*/ 831991 w 1176613"/>
                <a:gd name="csY3" fmla="*/ 2006365 h 2072797"/>
                <a:gd name="csX4" fmla="*/ 758898 w 1176613"/>
                <a:gd name="csY4" fmla="*/ 2072797 h 2072797"/>
                <a:gd name="csX5" fmla="*/ 629351 w 1176613"/>
                <a:gd name="csY5" fmla="*/ 1955056 h 2072797"/>
                <a:gd name="csX6" fmla="*/ 0 w 1176613"/>
                <a:gd name="csY6" fmla="*/ 435668 h 2072797"/>
                <a:gd name="csX7" fmla="*/ 43655 w 1176613"/>
                <a:gd name="csY7" fmla="*/ 2622 h 2072797"/>
                <a:gd name="csX8" fmla="*/ 44330 w 1176613"/>
                <a:gd name="csY8" fmla="*/ 0 h 20727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76613" h="2072797">
                  <a:moveTo>
                    <a:pt x="44330" y="0"/>
                  </a:moveTo>
                  <a:lnTo>
                    <a:pt x="120302" y="3836"/>
                  </a:lnTo>
                  <a:cubicBezTo>
                    <a:pt x="713616" y="64090"/>
                    <a:pt x="1176613" y="565163"/>
                    <a:pt x="1176613" y="1174374"/>
                  </a:cubicBezTo>
                  <a:cubicBezTo>
                    <a:pt x="1176613" y="1499287"/>
                    <a:pt x="1044916" y="1793440"/>
                    <a:pt x="831991" y="2006365"/>
                  </a:cubicBezTo>
                  <a:lnTo>
                    <a:pt x="758898" y="2072797"/>
                  </a:lnTo>
                  <a:lnTo>
                    <a:pt x="629351" y="1955056"/>
                  </a:lnTo>
                  <a:cubicBezTo>
                    <a:pt x="240506" y="1566211"/>
                    <a:pt x="0" y="1029026"/>
                    <a:pt x="0" y="435668"/>
                  </a:cubicBezTo>
                  <a:cubicBezTo>
                    <a:pt x="0" y="287329"/>
                    <a:pt x="15032" y="142500"/>
                    <a:pt x="43655" y="2622"/>
                  </a:cubicBezTo>
                  <a:lnTo>
                    <a:pt x="44330" y="0"/>
                  </a:lnTo>
                  <a:close/>
                </a:path>
              </a:pathLst>
            </a:custGeom>
            <a:ln>
              <a:solidFill>
                <a:schemeClr val="bg1"/>
              </a:solidFill>
            </a:ln>
          </p:spPr>
        </p:pic>
      </p:grpSp>
      <p:sp>
        <p:nvSpPr>
          <p:cNvPr id="5" name="TextBox 4">
            <a:extLst>
              <a:ext uri="{FF2B5EF4-FFF2-40B4-BE49-F238E27FC236}">
                <a16:creationId xmlns:a16="http://schemas.microsoft.com/office/drawing/2014/main" id="{FF42FBA8-B671-4BDC-E80B-BB82AB076523}"/>
              </a:ext>
            </a:extLst>
          </p:cNvPr>
          <p:cNvSpPr txBox="1"/>
          <p:nvPr/>
        </p:nvSpPr>
        <p:spPr>
          <a:xfrm>
            <a:off x="349810" y="228228"/>
            <a:ext cx="3049172" cy="584775"/>
          </a:xfrm>
          <a:prstGeom prst="rect">
            <a:avLst/>
          </a:prstGeom>
          <a:noFill/>
        </p:spPr>
        <p:txBody>
          <a:bodyPr wrap="square" rtlCol="0">
            <a:spAutoFit/>
          </a:bodyPr>
          <a:lstStyle/>
          <a:p>
            <a:r>
              <a:rPr lang="en-US" sz="3200" b="1" dirty="0">
                <a:solidFill>
                  <a:srgbClr val="0066FF"/>
                </a:solidFill>
                <a:latin typeface="+mj-lt"/>
              </a:rPr>
              <a:t>LỢI ÍCH</a:t>
            </a:r>
            <a:endParaRPr lang="vi-VN" sz="3200" b="1" dirty="0">
              <a:solidFill>
                <a:srgbClr val="0066FF"/>
              </a:solidFill>
              <a:latin typeface="+mj-lt"/>
            </a:endParaRPr>
          </a:p>
        </p:txBody>
      </p:sp>
      <p:sp>
        <p:nvSpPr>
          <p:cNvPr id="7" name="Rectangle: Rounded Corners 6">
            <a:extLst>
              <a:ext uri="{FF2B5EF4-FFF2-40B4-BE49-F238E27FC236}">
                <a16:creationId xmlns:a16="http://schemas.microsoft.com/office/drawing/2014/main" id="{A52D1D9F-030C-B823-B094-CB7DF457D340}"/>
              </a:ext>
            </a:extLst>
          </p:cNvPr>
          <p:cNvSpPr/>
          <p:nvPr/>
        </p:nvSpPr>
        <p:spPr>
          <a:xfrm>
            <a:off x="411000" y="849143"/>
            <a:ext cx="1773382" cy="147781"/>
          </a:xfrm>
          <a:prstGeom prst="roundRect">
            <a:avLst>
              <a:gd name="adj" fmla="val 50000"/>
            </a:avLst>
          </a:prstGeom>
          <a:solidFill>
            <a:srgbClr val="00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26" name="Group 125">
            <a:extLst>
              <a:ext uri="{FF2B5EF4-FFF2-40B4-BE49-F238E27FC236}">
                <a16:creationId xmlns:a16="http://schemas.microsoft.com/office/drawing/2014/main" id="{7223176A-17B8-B729-75F9-D57F6A9B3C67}"/>
              </a:ext>
            </a:extLst>
          </p:cNvPr>
          <p:cNvGrpSpPr/>
          <p:nvPr/>
        </p:nvGrpSpPr>
        <p:grpSpPr>
          <a:xfrm>
            <a:off x="349810" y="1972242"/>
            <a:ext cx="5345677" cy="809789"/>
            <a:chOff x="349810" y="1502103"/>
            <a:chExt cx="5345677" cy="809789"/>
          </a:xfrm>
        </p:grpSpPr>
        <p:sp>
          <p:nvSpPr>
            <p:cNvPr id="113" name="Rectangle 112">
              <a:extLst>
                <a:ext uri="{FF2B5EF4-FFF2-40B4-BE49-F238E27FC236}">
                  <a16:creationId xmlns:a16="http://schemas.microsoft.com/office/drawing/2014/main" id="{2EC5D9B7-932F-F9DC-2D3F-6B098181CB64}"/>
                </a:ext>
              </a:extLst>
            </p:cNvPr>
            <p:cNvSpPr/>
            <p:nvPr/>
          </p:nvSpPr>
          <p:spPr>
            <a:xfrm>
              <a:off x="527901" y="1502103"/>
              <a:ext cx="5167586" cy="809789"/>
            </a:xfrm>
            <a:prstGeom prst="rect">
              <a:avLst/>
            </a:prstGeom>
            <a:gradFill flip="none" rotWithShape="1">
              <a:gsLst>
                <a:gs pos="0">
                  <a:schemeClr val="accent1">
                    <a:lumMod val="5000"/>
                    <a:lumOff val="95000"/>
                  </a:schemeClr>
                </a:gs>
                <a:gs pos="99000">
                  <a:srgbClr val="74C4E9">
                    <a:alpha val="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04" name="Group 103">
              <a:extLst>
                <a:ext uri="{FF2B5EF4-FFF2-40B4-BE49-F238E27FC236}">
                  <a16:creationId xmlns:a16="http://schemas.microsoft.com/office/drawing/2014/main" id="{0108D050-452C-AB25-31A4-1E38D77D2ED7}"/>
                </a:ext>
              </a:extLst>
            </p:cNvPr>
            <p:cNvGrpSpPr/>
            <p:nvPr/>
          </p:nvGrpSpPr>
          <p:grpSpPr>
            <a:xfrm>
              <a:off x="349810" y="1537665"/>
              <a:ext cx="5345677" cy="738664"/>
              <a:chOff x="349810" y="1502103"/>
              <a:chExt cx="5345677" cy="738664"/>
            </a:xfrm>
          </p:grpSpPr>
          <p:grpSp>
            <p:nvGrpSpPr>
              <p:cNvPr id="28" name="Group 27">
                <a:extLst>
                  <a:ext uri="{FF2B5EF4-FFF2-40B4-BE49-F238E27FC236}">
                    <a16:creationId xmlns:a16="http://schemas.microsoft.com/office/drawing/2014/main" id="{2F53424D-DA18-2A09-D07A-2DFECF40CA01}"/>
                  </a:ext>
                </a:extLst>
              </p:cNvPr>
              <p:cNvGrpSpPr/>
              <p:nvPr/>
            </p:nvGrpSpPr>
            <p:grpSpPr>
              <a:xfrm>
                <a:off x="349810" y="1622054"/>
                <a:ext cx="498763" cy="498763"/>
                <a:chOff x="5723654" y="2460126"/>
                <a:chExt cx="498763" cy="498763"/>
              </a:xfrm>
            </p:grpSpPr>
            <p:sp>
              <p:nvSpPr>
                <p:cNvPr id="30" name="Circle: Hollow 29">
                  <a:extLst>
                    <a:ext uri="{FF2B5EF4-FFF2-40B4-BE49-F238E27FC236}">
                      <a16:creationId xmlns:a16="http://schemas.microsoft.com/office/drawing/2014/main" id="{5E327E3B-6DB8-3884-508C-3C2A523024C1}"/>
                    </a:ext>
                  </a:extLst>
                </p:cNvPr>
                <p:cNvSpPr/>
                <p:nvPr/>
              </p:nvSpPr>
              <p:spPr>
                <a:xfrm>
                  <a:off x="5723654" y="2460126"/>
                  <a:ext cx="498763" cy="498763"/>
                </a:xfrm>
                <a:prstGeom prst="donut">
                  <a:avLst>
                    <a:gd name="adj" fmla="val 10504"/>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31" name="Graphic 30" descr="Badge New with solid fill">
                  <a:extLst>
                    <a:ext uri="{FF2B5EF4-FFF2-40B4-BE49-F238E27FC236}">
                      <a16:creationId xmlns:a16="http://schemas.microsoft.com/office/drawing/2014/main" id="{DD18391D-1ACD-4BB0-9ECA-6E85112F06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84844" y="2521316"/>
                  <a:ext cx="376382" cy="376382"/>
                </a:xfrm>
                <a:prstGeom prst="rect">
                  <a:avLst/>
                </a:prstGeom>
              </p:spPr>
            </p:pic>
          </p:grpSp>
          <p:grpSp>
            <p:nvGrpSpPr>
              <p:cNvPr id="103" name="Group 102">
                <a:extLst>
                  <a:ext uri="{FF2B5EF4-FFF2-40B4-BE49-F238E27FC236}">
                    <a16:creationId xmlns:a16="http://schemas.microsoft.com/office/drawing/2014/main" id="{1A453FFF-5539-AC78-A024-CDD9E2E78125}"/>
                  </a:ext>
                </a:extLst>
              </p:cNvPr>
              <p:cNvGrpSpPr/>
              <p:nvPr/>
            </p:nvGrpSpPr>
            <p:grpSpPr>
              <a:xfrm>
                <a:off x="850097" y="1502103"/>
                <a:ext cx="4845390" cy="738664"/>
                <a:chOff x="850097" y="1502103"/>
                <a:chExt cx="4845390" cy="738664"/>
              </a:xfrm>
            </p:grpSpPr>
            <p:sp>
              <p:nvSpPr>
                <p:cNvPr id="27" name="TextBox 26">
                  <a:extLst>
                    <a:ext uri="{FF2B5EF4-FFF2-40B4-BE49-F238E27FC236}">
                      <a16:creationId xmlns:a16="http://schemas.microsoft.com/office/drawing/2014/main" id="{EE137704-0865-79CF-70B1-B7641E939CD6}"/>
                    </a:ext>
                  </a:extLst>
                </p:cNvPr>
                <p:cNvSpPr txBox="1"/>
                <p:nvPr/>
              </p:nvSpPr>
              <p:spPr>
                <a:xfrm>
                  <a:off x="850097" y="1779102"/>
                  <a:ext cx="4845390"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Rút ngắn quy trình giao dịch, hỗ trợ triển khai dịch vụ tài chính số và cải thiện trải nghiệm khách hàng.</a:t>
                  </a:r>
                </a:p>
              </p:txBody>
            </p:sp>
            <p:sp>
              <p:nvSpPr>
                <p:cNvPr id="29" name="TextBox 28">
                  <a:extLst>
                    <a:ext uri="{FF2B5EF4-FFF2-40B4-BE49-F238E27FC236}">
                      <a16:creationId xmlns:a16="http://schemas.microsoft.com/office/drawing/2014/main" id="{3CF68781-8DB4-B635-D7ED-D980E6D5BC96}"/>
                    </a:ext>
                  </a:extLst>
                </p:cNvPr>
                <p:cNvSpPr txBox="1"/>
                <p:nvPr/>
              </p:nvSpPr>
              <p:spPr>
                <a:xfrm>
                  <a:off x="850097" y="1502103"/>
                  <a:ext cx="4205061"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KINH DOANH</a:t>
                  </a:r>
                </a:p>
              </p:txBody>
            </p:sp>
          </p:grpSp>
        </p:grpSp>
      </p:grpSp>
      <p:grpSp>
        <p:nvGrpSpPr>
          <p:cNvPr id="125" name="Group 124">
            <a:extLst>
              <a:ext uri="{FF2B5EF4-FFF2-40B4-BE49-F238E27FC236}">
                <a16:creationId xmlns:a16="http://schemas.microsoft.com/office/drawing/2014/main" id="{B66BEC72-91CB-1A23-28EF-6DA26B568A5F}"/>
              </a:ext>
            </a:extLst>
          </p:cNvPr>
          <p:cNvGrpSpPr/>
          <p:nvPr/>
        </p:nvGrpSpPr>
        <p:grpSpPr>
          <a:xfrm>
            <a:off x="349810" y="2920923"/>
            <a:ext cx="5345677" cy="809789"/>
            <a:chOff x="349810" y="2355529"/>
            <a:chExt cx="5345677" cy="809789"/>
          </a:xfrm>
        </p:grpSpPr>
        <p:sp>
          <p:nvSpPr>
            <p:cNvPr id="115" name="Rectangle 114">
              <a:extLst>
                <a:ext uri="{FF2B5EF4-FFF2-40B4-BE49-F238E27FC236}">
                  <a16:creationId xmlns:a16="http://schemas.microsoft.com/office/drawing/2014/main" id="{36151258-7A6D-CF84-2CF9-30789ADD48E2}"/>
                </a:ext>
              </a:extLst>
            </p:cNvPr>
            <p:cNvSpPr/>
            <p:nvPr/>
          </p:nvSpPr>
          <p:spPr>
            <a:xfrm>
              <a:off x="527901" y="2355529"/>
              <a:ext cx="5167586" cy="809789"/>
            </a:xfrm>
            <a:prstGeom prst="rect">
              <a:avLst/>
            </a:prstGeom>
            <a:gradFill flip="none" rotWithShape="1">
              <a:gsLst>
                <a:gs pos="0">
                  <a:schemeClr val="accent1">
                    <a:lumMod val="5000"/>
                    <a:lumOff val="95000"/>
                  </a:schemeClr>
                </a:gs>
                <a:gs pos="99000">
                  <a:srgbClr val="74C4E9">
                    <a:alpha val="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06" name="Group 105">
              <a:extLst>
                <a:ext uri="{FF2B5EF4-FFF2-40B4-BE49-F238E27FC236}">
                  <a16:creationId xmlns:a16="http://schemas.microsoft.com/office/drawing/2014/main" id="{8A4AEAF5-9EA3-097E-FECD-CF631F174F70}"/>
                </a:ext>
              </a:extLst>
            </p:cNvPr>
            <p:cNvGrpSpPr/>
            <p:nvPr/>
          </p:nvGrpSpPr>
          <p:grpSpPr>
            <a:xfrm>
              <a:off x="349810" y="2391091"/>
              <a:ext cx="5345677" cy="738664"/>
              <a:chOff x="349810" y="2339509"/>
              <a:chExt cx="5345677" cy="738664"/>
            </a:xfrm>
          </p:grpSpPr>
          <p:grpSp>
            <p:nvGrpSpPr>
              <p:cNvPr id="36" name="Group 35">
                <a:extLst>
                  <a:ext uri="{FF2B5EF4-FFF2-40B4-BE49-F238E27FC236}">
                    <a16:creationId xmlns:a16="http://schemas.microsoft.com/office/drawing/2014/main" id="{5127D29E-9ED7-4405-40F0-96C8558F1538}"/>
                  </a:ext>
                </a:extLst>
              </p:cNvPr>
              <p:cNvGrpSpPr/>
              <p:nvPr/>
            </p:nvGrpSpPr>
            <p:grpSpPr>
              <a:xfrm>
                <a:off x="349810" y="2459460"/>
                <a:ext cx="498763" cy="498763"/>
                <a:chOff x="5723654" y="2460126"/>
                <a:chExt cx="498763" cy="498763"/>
              </a:xfrm>
            </p:grpSpPr>
            <p:sp>
              <p:nvSpPr>
                <p:cNvPr id="38" name="Circle: Hollow 37">
                  <a:extLst>
                    <a:ext uri="{FF2B5EF4-FFF2-40B4-BE49-F238E27FC236}">
                      <a16:creationId xmlns:a16="http://schemas.microsoft.com/office/drawing/2014/main" id="{EF3F7467-FB17-ABA7-5062-B3D023CF0522}"/>
                    </a:ext>
                  </a:extLst>
                </p:cNvPr>
                <p:cNvSpPr/>
                <p:nvPr/>
              </p:nvSpPr>
              <p:spPr>
                <a:xfrm>
                  <a:off x="5723654" y="2460126"/>
                  <a:ext cx="498763" cy="498763"/>
                </a:xfrm>
                <a:prstGeom prst="donut">
                  <a:avLst>
                    <a:gd name="adj" fmla="val 10504"/>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39" name="Graphic 38" descr="Badge New with solid fill">
                  <a:extLst>
                    <a:ext uri="{FF2B5EF4-FFF2-40B4-BE49-F238E27FC236}">
                      <a16:creationId xmlns:a16="http://schemas.microsoft.com/office/drawing/2014/main" id="{4912D288-EA7E-7D49-D27A-3EB8EBC037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84844" y="2521316"/>
                  <a:ext cx="376382" cy="376382"/>
                </a:xfrm>
                <a:prstGeom prst="rect">
                  <a:avLst/>
                </a:prstGeom>
              </p:spPr>
            </p:pic>
          </p:grpSp>
          <p:grpSp>
            <p:nvGrpSpPr>
              <p:cNvPr id="105" name="Group 104">
                <a:extLst>
                  <a:ext uri="{FF2B5EF4-FFF2-40B4-BE49-F238E27FC236}">
                    <a16:creationId xmlns:a16="http://schemas.microsoft.com/office/drawing/2014/main" id="{2931BB53-5C03-D993-3CA0-C46CE789836E}"/>
                  </a:ext>
                </a:extLst>
              </p:cNvPr>
              <p:cNvGrpSpPr/>
              <p:nvPr/>
            </p:nvGrpSpPr>
            <p:grpSpPr>
              <a:xfrm>
                <a:off x="850097" y="2339509"/>
                <a:ext cx="4845390" cy="738664"/>
                <a:chOff x="850097" y="2394950"/>
                <a:chExt cx="4845390" cy="738664"/>
              </a:xfrm>
            </p:grpSpPr>
            <p:sp>
              <p:nvSpPr>
                <p:cNvPr id="35" name="TextBox 34">
                  <a:extLst>
                    <a:ext uri="{FF2B5EF4-FFF2-40B4-BE49-F238E27FC236}">
                      <a16:creationId xmlns:a16="http://schemas.microsoft.com/office/drawing/2014/main" id="{58BC7EF4-1841-6448-90E5-75275C9561CB}"/>
                    </a:ext>
                  </a:extLst>
                </p:cNvPr>
                <p:cNvSpPr txBox="1"/>
                <p:nvPr/>
              </p:nvSpPr>
              <p:spPr>
                <a:xfrm>
                  <a:off x="850097" y="2671949"/>
                  <a:ext cx="4845390"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Có tiềm năng giảm công sức tích hợp, vận hành và đối soát nhờ quản lý tập trung.</a:t>
                  </a:r>
                </a:p>
              </p:txBody>
            </p:sp>
            <p:sp>
              <p:nvSpPr>
                <p:cNvPr id="37" name="TextBox 36">
                  <a:extLst>
                    <a:ext uri="{FF2B5EF4-FFF2-40B4-BE49-F238E27FC236}">
                      <a16:creationId xmlns:a16="http://schemas.microsoft.com/office/drawing/2014/main" id="{3CA0A6E6-E63C-C3EF-FCF6-C98AD9740595}"/>
                    </a:ext>
                  </a:extLst>
                </p:cNvPr>
                <p:cNvSpPr txBox="1"/>
                <p:nvPr/>
              </p:nvSpPr>
              <p:spPr>
                <a:xfrm>
                  <a:off x="850097" y="2394950"/>
                  <a:ext cx="4205061"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CHI PHÍ</a:t>
                  </a:r>
                </a:p>
              </p:txBody>
            </p:sp>
          </p:grpSp>
        </p:grpSp>
      </p:grpSp>
      <p:grpSp>
        <p:nvGrpSpPr>
          <p:cNvPr id="124" name="Group 123">
            <a:extLst>
              <a:ext uri="{FF2B5EF4-FFF2-40B4-BE49-F238E27FC236}">
                <a16:creationId xmlns:a16="http://schemas.microsoft.com/office/drawing/2014/main" id="{350C1922-F2C9-0183-D4F5-A20E167CC57C}"/>
              </a:ext>
            </a:extLst>
          </p:cNvPr>
          <p:cNvGrpSpPr/>
          <p:nvPr/>
        </p:nvGrpSpPr>
        <p:grpSpPr>
          <a:xfrm>
            <a:off x="349810" y="3869604"/>
            <a:ext cx="5345677" cy="809789"/>
            <a:chOff x="349810" y="3234789"/>
            <a:chExt cx="5345677" cy="809789"/>
          </a:xfrm>
        </p:grpSpPr>
        <p:sp>
          <p:nvSpPr>
            <p:cNvPr id="117" name="Rectangle 116">
              <a:extLst>
                <a:ext uri="{FF2B5EF4-FFF2-40B4-BE49-F238E27FC236}">
                  <a16:creationId xmlns:a16="http://schemas.microsoft.com/office/drawing/2014/main" id="{8F940641-7FD6-655A-0113-E792A85DF458}"/>
                </a:ext>
              </a:extLst>
            </p:cNvPr>
            <p:cNvSpPr/>
            <p:nvPr/>
          </p:nvSpPr>
          <p:spPr>
            <a:xfrm>
              <a:off x="527901" y="3234789"/>
              <a:ext cx="5167586" cy="809789"/>
            </a:xfrm>
            <a:prstGeom prst="rect">
              <a:avLst/>
            </a:prstGeom>
            <a:gradFill flip="none" rotWithShape="1">
              <a:gsLst>
                <a:gs pos="0">
                  <a:schemeClr val="accent1">
                    <a:lumMod val="5000"/>
                    <a:lumOff val="95000"/>
                  </a:schemeClr>
                </a:gs>
                <a:gs pos="99000">
                  <a:srgbClr val="74C4E9">
                    <a:alpha val="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08" name="Group 107">
              <a:extLst>
                <a:ext uri="{FF2B5EF4-FFF2-40B4-BE49-F238E27FC236}">
                  <a16:creationId xmlns:a16="http://schemas.microsoft.com/office/drawing/2014/main" id="{7DBBF8F9-5060-C0FA-6FEB-5BF3023F0251}"/>
                </a:ext>
              </a:extLst>
            </p:cNvPr>
            <p:cNvGrpSpPr/>
            <p:nvPr/>
          </p:nvGrpSpPr>
          <p:grpSpPr>
            <a:xfrm>
              <a:off x="349810" y="3362684"/>
              <a:ext cx="5345677" cy="553998"/>
              <a:chOff x="349810" y="3232356"/>
              <a:chExt cx="5345677" cy="553998"/>
            </a:xfrm>
          </p:grpSpPr>
          <p:grpSp>
            <p:nvGrpSpPr>
              <p:cNvPr id="42" name="Group 41">
                <a:extLst>
                  <a:ext uri="{FF2B5EF4-FFF2-40B4-BE49-F238E27FC236}">
                    <a16:creationId xmlns:a16="http://schemas.microsoft.com/office/drawing/2014/main" id="{A390CD28-9FFC-7A79-567E-A9C22BC77122}"/>
                  </a:ext>
                </a:extLst>
              </p:cNvPr>
              <p:cNvGrpSpPr/>
              <p:nvPr/>
            </p:nvGrpSpPr>
            <p:grpSpPr>
              <a:xfrm>
                <a:off x="349810" y="3259974"/>
                <a:ext cx="498763" cy="498763"/>
                <a:chOff x="5723654" y="2460126"/>
                <a:chExt cx="498763" cy="498763"/>
              </a:xfrm>
            </p:grpSpPr>
            <p:sp>
              <p:nvSpPr>
                <p:cNvPr id="44" name="Circle: Hollow 43">
                  <a:extLst>
                    <a:ext uri="{FF2B5EF4-FFF2-40B4-BE49-F238E27FC236}">
                      <a16:creationId xmlns:a16="http://schemas.microsoft.com/office/drawing/2014/main" id="{331B8673-2746-60BC-F196-3D42237B8DCB}"/>
                    </a:ext>
                  </a:extLst>
                </p:cNvPr>
                <p:cNvSpPr/>
                <p:nvPr/>
              </p:nvSpPr>
              <p:spPr>
                <a:xfrm>
                  <a:off x="5723654" y="2460126"/>
                  <a:ext cx="498763" cy="498763"/>
                </a:xfrm>
                <a:prstGeom prst="donut">
                  <a:avLst>
                    <a:gd name="adj" fmla="val 10504"/>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45" name="Graphic 44" descr="Badge New with solid fill">
                  <a:extLst>
                    <a:ext uri="{FF2B5EF4-FFF2-40B4-BE49-F238E27FC236}">
                      <a16:creationId xmlns:a16="http://schemas.microsoft.com/office/drawing/2014/main" id="{C456C44C-A143-23C0-8495-ED1D4102B50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84844" y="2521316"/>
                  <a:ext cx="376382" cy="376382"/>
                </a:xfrm>
                <a:prstGeom prst="rect">
                  <a:avLst/>
                </a:prstGeom>
              </p:spPr>
            </p:pic>
          </p:grpSp>
          <p:grpSp>
            <p:nvGrpSpPr>
              <p:cNvPr id="107" name="Group 106">
                <a:extLst>
                  <a:ext uri="{FF2B5EF4-FFF2-40B4-BE49-F238E27FC236}">
                    <a16:creationId xmlns:a16="http://schemas.microsoft.com/office/drawing/2014/main" id="{52AFEADB-23E5-318A-19E4-4728D72CC3DA}"/>
                  </a:ext>
                </a:extLst>
              </p:cNvPr>
              <p:cNvGrpSpPr/>
              <p:nvPr/>
            </p:nvGrpSpPr>
            <p:grpSpPr>
              <a:xfrm>
                <a:off x="850097" y="3232356"/>
                <a:ext cx="4845390" cy="553998"/>
                <a:chOff x="850097" y="3287797"/>
                <a:chExt cx="4845390" cy="553998"/>
              </a:xfrm>
            </p:grpSpPr>
            <p:sp>
              <p:nvSpPr>
                <p:cNvPr id="41" name="TextBox 40">
                  <a:extLst>
                    <a:ext uri="{FF2B5EF4-FFF2-40B4-BE49-F238E27FC236}">
                      <a16:creationId xmlns:a16="http://schemas.microsoft.com/office/drawing/2014/main" id="{22E5F86C-C25C-7107-D817-F05C5B02D490}"/>
                    </a:ext>
                  </a:extLst>
                </p:cNvPr>
                <p:cNvSpPr txBox="1"/>
                <p:nvPr/>
              </p:nvSpPr>
              <p:spPr>
                <a:xfrm>
                  <a:off x="850097" y="3564796"/>
                  <a:ext cx="4845390" cy="276999"/>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Tăng khả năng giám sát trạng thái giao dịch, xử lý lỗi và theo dõi SLA.</a:t>
                  </a:r>
                </a:p>
              </p:txBody>
            </p:sp>
            <p:sp>
              <p:nvSpPr>
                <p:cNvPr id="43" name="TextBox 42">
                  <a:extLst>
                    <a:ext uri="{FF2B5EF4-FFF2-40B4-BE49-F238E27FC236}">
                      <a16:creationId xmlns:a16="http://schemas.microsoft.com/office/drawing/2014/main" id="{2390453F-AAD2-2A17-3BD0-D84F25366DC0}"/>
                    </a:ext>
                  </a:extLst>
                </p:cNvPr>
                <p:cNvSpPr txBox="1"/>
                <p:nvPr/>
              </p:nvSpPr>
              <p:spPr>
                <a:xfrm>
                  <a:off x="850097" y="3287797"/>
                  <a:ext cx="4205061"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VẬN HÀNH</a:t>
                  </a:r>
                </a:p>
              </p:txBody>
            </p:sp>
          </p:grpSp>
        </p:grpSp>
      </p:grpSp>
      <p:grpSp>
        <p:nvGrpSpPr>
          <p:cNvPr id="123" name="Group 122">
            <a:extLst>
              <a:ext uri="{FF2B5EF4-FFF2-40B4-BE49-F238E27FC236}">
                <a16:creationId xmlns:a16="http://schemas.microsoft.com/office/drawing/2014/main" id="{F9F692BB-0CB1-E05D-AFA1-19CA4FCEEC2B}"/>
              </a:ext>
            </a:extLst>
          </p:cNvPr>
          <p:cNvGrpSpPr/>
          <p:nvPr/>
        </p:nvGrpSpPr>
        <p:grpSpPr>
          <a:xfrm>
            <a:off x="349810" y="4818285"/>
            <a:ext cx="5345677" cy="809789"/>
            <a:chOff x="349810" y="3936702"/>
            <a:chExt cx="5345677" cy="809789"/>
          </a:xfrm>
        </p:grpSpPr>
        <p:sp>
          <p:nvSpPr>
            <p:cNvPr id="119" name="Rectangle 118">
              <a:extLst>
                <a:ext uri="{FF2B5EF4-FFF2-40B4-BE49-F238E27FC236}">
                  <a16:creationId xmlns:a16="http://schemas.microsoft.com/office/drawing/2014/main" id="{FC9F76A8-3F42-42F5-6F8E-7544F88BF972}"/>
                </a:ext>
              </a:extLst>
            </p:cNvPr>
            <p:cNvSpPr/>
            <p:nvPr/>
          </p:nvSpPr>
          <p:spPr>
            <a:xfrm>
              <a:off x="527901" y="3936702"/>
              <a:ext cx="5167586" cy="809789"/>
            </a:xfrm>
            <a:prstGeom prst="rect">
              <a:avLst/>
            </a:prstGeom>
            <a:gradFill flip="none" rotWithShape="1">
              <a:gsLst>
                <a:gs pos="0">
                  <a:schemeClr val="accent1">
                    <a:lumMod val="5000"/>
                    <a:lumOff val="95000"/>
                  </a:schemeClr>
                </a:gs>
                <a:gs pos="99000">
                  <a:srgbClr val="74C4E9">
                    <a:alpha val="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10" name="Group 109">
              <a:extLst>
                <a:ext uri="{FF2B5EF4-FFF2-40B4-BE49-F238E27FC236}">
                  <a16:creationId xmlns:a16="http://schemas.microsoft.com/office/drawing/2014/main" id="{BA5CD06B-8CAB-5524-1BA0-6B2B22A8F7A9}"/>
                </a:ext>
              </a:extLst>
            </p:cNvPr>
            <p:cNvGrpSpPr/>
            <p:nvPr/>
          </p:nvGrpSpPr>
          <p:grpSpPr>
            <a:xfrm>
              <a:off x="349810" y="3972264"/>
              <a:ext cx="5345677" cy="738664"/>
              <a:chOff x="349810" y="3940537"/>
              <a:chExt cx="5345677" cy="738664"/>
            </a:xfrm>
          </p:grpSpPr>
          <p:grpSp>
            <p:nvGrpSpPr>
              <p:cNvPr id="48" name="Group 47">
                <a:extLst>
                  <a:ext uri="{FF2B5EF4-FFF2-40B4-BE49-F238E27FC236}">
                    <a16:creationId xmlns:a16="http://schemas.microsoft.com/office/drawing/2014/main" id="{B7DADCCC-55E2-8956-1C99-2FBC8395F6BD}"/>
                  </a:ext>
                </a:extLst>
              </p:cNvPr>
              <p:cNvGrpSpPr/>
              <p:nvPr/>
            </p:nvGrpSpPr>
            <p:grpSpPr>
              <a:xfrm>
                <a:off x="349810" y="4060488"/>
                <a:ext cx="498763" cy="498763"/>
                <a:chOff x="5723654" y="2460126"/>
                <a:chExt cx="498763" cy="498763"/>
              </a:xfrm>
            </p:grpSpPr>
            <p:sp>
              <p:nvSpPr>
                <p:cNvPr id="95" name="Circle: Hollow 94">
                  <a:extLst>
                    <a:ext uri="{FF2B5EF4-FFF2-40B4-BE49-F238E27FC236}">
                      <a16:creationId xmlns:a16="http://schemas.microsoft.com/office/drawing/2014/main" id="{0952A11B-8193-9F3D-6207-B06478C706F4}"/>
                    </a:ext>
                  </a:extLst>
                </p:cNvPr>
                <p:cNvSpPr/>
                <p:nvPr/>
              </p:nvSpPr>
              <p:spPr>
                <a:xfrm>
                  <a:off x="5723654" y="2460126"/>
                  <a:ext cx="498763" cy="498763"/>
                </a:xfrm>
                <a:prstGeom prst="donut">
                  <a:avLst>
                    <a:gd name="adj" fmla="val 10504"/>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96" name="Graphic 95" descr="Badge New with solid fill">
                  <a:extLst>
                    <a:ext uri="{FF2B5EF4-FFF2-40B4-BE49-F238E27FC236}">
                      <a16:creationId xmlns:a16="http://schemas.microsoft.com/office/drawing/2014/main" id="{80447307-A98D-9B64-3054-6DC4E76052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84844" y="2521316"/>
                  <a:ext cx="376382" cy="376382"/>
                </a:xfrm>
                <a:prstGeom prst="rect">
                  <a:avLst/>
                </a:prstGeom>
              </p:spPr>
            </p:pic>
          </p:grpSp>
          <p:grpSp>
            <p:nvGrpSpPr>
              <p:cNvPr id="109" name="Group 108">
                <a:extLst>
                  <a:ext uri="{FF2B5EF4-FFF2-40B4-BE49-F238E27FC236}">
                    <a16:creationId xmlns:a16="http://schemas.microsoft.com/office/drawing/2014/main" id="{746B9EF2-4354-E29D-D6B1-F134BBB6645F}"/>
                  </a:ext>
                </a:extLst>
              </p:cNvPr>
              <p:cNvGrpSpPr/>
              <p:nvPr/>
            </p:nvGrpSpPr>
            <p:grpSpPr>
              <a:xfrm>
                <a:off x="850097" y="3940537"/>
                <a:ext cx="4845390" cy="738664"/>
                <a:chOff x="850097" y="3995978"/>
                <a:chExt cx="4845390" cy="738664"/>
              </a:xfrm>
            </p:grpSpPr>
            <p:sp>
              <p:nvSpPr>
                <p:cNvPr id="47" name="TextBox 46">
                  <a:extLst>
                    <a:ext uri="{FF2B5EF4-FFF2-40B4-BE49-F238E27FC236}">
                      <a16:creationId xmlns:a16="http://schemas.microsoft.com/office/drawing/2014/main" id="{3E0A8B8E-BEE8-3F39-2A57-08B37C2E1909}"/>
                    </a:ext>
                  </a:extLst>
                </p:cNvPr>
                <p:cNvSpPr txBox="1"/>
                <p:nvPr/>
              </p:nvSpPr>
              <p:spPr>
                <a:xfrm>
                  <a:off x="850097" y="4272977"/>
                  <a:ext cx="4845390"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Hỗ trợ bảo vệ tính toàn vẹn giao dịch, quản lý bằng chứng và phục vụ kiểm toán.</a:t>
                  </a:r>
                </a:p>
              </p:txBody>
            </p:sp>
            <p:sp>
              <p:nvSpPr>
                <p:cNvPr id="94" name="TextBox 93">
                  <a:extLst>
                    <a:ext uri="{FF2B5EF4-FFF2-40B4-BE49-F238E27FC236}">
                      <a16:creationId xmlns:a16="http://schemas.microsoft.com/office/drawing/2014/main" id="{40B7E663-E919-1F79-7A87-752D616C836E}"/>
                    </a:ext>
                  </a:extLst>
                </p:cNvPr>
                <p:cNvSpPr txBox="1"/>
                <p:nvPr/>
              </p:nvSpPr>
              <p:spPr>
                <a:xfrm>
                  <a:off x="850097" y="3995978"/>
                  <a:ext cx="4205061"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AN TOÀN – PHÁP LÝ</a:t>
                  </a:r>
                </a:p>
              </p:txBody>
            </p:sp>
          </p:grpSp>
        </p:grpSp>
      </p:grpSp>
      <p:grpSp>
        <p:nvGrpSpPr>
          <p:cNvPr id="122" name="Group 121">
            <a:extLst>
              <a:ext uri="{FF2B5EF4-FFF2-40B4-BE49-F238E27FC236}">
                <a16:creationId xmlns:a16="http://schemas.microsoft.com/office/drawing/2014/main" id="{635A8CFB-231E-DEC7-CC43-5EAC5DBBA09B}"/>
              </a:ext>
            </a:extLst>
          </p:cNvPr>
          <p:cNvGrpSpPr/>
          <p:nvPr/>
        </p:nvGrpSpPr>
        <p:grpSpPr>
          <a:xfrm>
            <a:off x="349810" y="5766967"/>
            <a:ext cx="5345677" cy="809789"/>
            <a:chOff x="349810" y="4841556"/>
            <a:chExt cx="5345677" cy="809789"/>
          </a:xfrm>
        </p:grpSpPr>
        <p:sp>
          <p:nvSpPr>
            <p:cNvPr id="121" name="Rectangle 120">
              <a:extLst>
                <a:ext uri="{FF2B5EF4-FFF2-40B4-BE49-F238E27FC236}">
                  <a16:creationId xmlns:a16="http://schemas.microsoft.com/office/drawing/2014/main" id="{33987579-EF48-5D41-ACEE-BAFE75130755}"/>
                </a:ext>
              </a:extLst>
            </p:cNvPr>
            <p:cNvSpPr/>
            <p:nvPr/>
          </p:nvSpPr>
          <p:spPr>
            <a:xfrm>
              <a:off x="527901" y="4841556"/>
              <a:ext cx="5167586" cy="809789"/>
            </a:xfrm>
            <a:prstGeom prst="rect">
              <a:avLst/>
            </a:prstGeom>
            <a:gradFill flip="none" rotWithShape="1">
              <a:gsLst>
                <a:gs pos="0">
                  <a:schemeClr val="accent1">
                    <a:lumMod val="5000"/>
                    <a:lumOff val="95000"/>
                  </a:schemeClr>
                </a:gs>
                <a:gs pos="99000">
                  <a:srgbClr val="74C4E9">
                    <a:alpha val="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112" name="Group 111">
              <a:extLst>
                <a:ext uri="{FF2B5EF4-FFF2-40B4-BE49-F238E27FC236}">
                  <a16:creationId xmlns:a16="http://schemas.microsoft.com/office/drawing/2014/main" id="{4274C5FE-DD9D-578A-CAAA-43FF2E1C74A7}"/>
                </a:ext>
              </a:extLst>
            </p:cNvPr>
            <p:cNvGrpSpPr/>
            <p:nvPr/>
          </p:nvGrpSpPr>
          <p:grpSpPr>
            <a:xfrm>
              <a:off x="349810" y="4877118"/>
              <a:ext cx="5345677" cy="738664"/>
              <a:chOff x="349810" y="4833385"/>
              <a:chExt cx="5345677" cy="738664"/>
            </a:xfrm>
          </p:grpSpPr>
          <p:grpSp>
            <p:nvGrpSpPr>
              <p:cNvPr id="99" name="Group 98">
                <a:extLst>
                  <a:ext uri="{FF2B5EF4-FFF2-40B4-BE49-F238E27FC236}">
                    <a16:creationId xmlns:a16="http://schemas.microsoft.com/office/drawing/2014/main" id="{8512C57A-BA80-DAE1-4B96-154F7C0E6F6B}"/>
                  </a:ext>
                </a:extLst>
              </p:cNvPr>
              <p:cNvGrpSpPr/>
              <p:nvPr/>
            </p:nvGrpSpPr>
            <p:grpSpPr>
              <a:xfrm>
                <a:off x="349810" y="4953336"/>
                <a:ext cx="498763" cy="498763"/>
                <a:chOff x="5723654" y="2460126"/>
                <a:chExt cx="498763" cy="498763"/>
              </a:xfrm>
            </p:grpSpPr>
            <p:sp>
              <p:nvSpPr>
                <p:cNvPr id="101" name="Circle: Hollow 100">
                  <a:extLst>
                    <a:ext uri="{FF2B5EF4-FFF2-40B4-BE49-F238E27FC236}">
                      <a16:creationId xmlns:a16="http://schemas.microsoft.com/office/drawing/2014/main" id="{ADEF4A0D-8644-BE2E-724F-1925E7710AA1}"/>
                    </a:ext>
                  </a:extLst>
                </p:cNvPr>
                <p:cNvSpPr/>
                <p:nvPr/>
              </p:nvSpPr>
              <p:spPr>
                <a:xfrm>
                  <a:off x="5723654" y="2460126"/>
                  <a:ext cx="498763" cy="498763"/>
                </a:xfrm>
                <a:prstGeom prst="donut">
                  <a:avLst>
                    <a:gd name="adj" fmla="val 10504"/>
                  </a:avLst>
                </a:prstGeom>
                <a:solidFill>
                  <a:srgbClr val="0066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pic>
              <p:nvPicPr>
                <p:cNvPr id="102" name="Graphic 101" descr="Badge New with solid fill">
                  <a:extLst>
                    <a:ext uri="{FF2B5EF4-FFF2-40B4-BE49-F238E27FC236}">
                      <a16:creationId xmlns:a16="http://schemas.microsoft.com/office/drawing/2014/main" id="{044E7C61-B142-D747-125E-D6B024E84E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84844" y="2521316"/>
                  <a:ext cx="376382" cy="376382"/>
                </a:xfrm>
                <a:prstGeom prst="rect">
                  <a:avLst/>
                </a:prstGeom>
              </p:spPr>
            </p:pic>
          </p:grpSp>
          <p:grpSp>
            <p:nvGrpSpPr>
              <p:cNvPr id="111" name="Group 110">
                <a:extLst>
                  <a:ext uri="{FF2B5EF4-FFF2-40B4-BE49-F238E27FC236}">
                    <a16:creationId xmlns:a16="http://schemas.microsoft.com/office/drawing/2014/main" id="{68E5AB82-77E1-E674-CFBA-B0449C3182C1}"/>
                  </a:ext>
                </a:extLst>
              </p:cNvPr>
              <p:cNvGrpSpPr/>
              <p:nvPr/>
            </p:nvGrpSpPr>
            <p:grpSpPr>
              <a:xfrm>
                <a:off x="850097" y="4833385"/>
                <a:ext cx="4845390" cy="738664"/>
                <a:chOff x="850097" y="4888826"/>
                <a:chExt cx="4845390" cy="738664"/>
              </a:xfrm>
            </p:grpSpPr>
            <p:sp>
              <p:nvSpPr>
                <p:cNvPr id="98" name="TextBox 97">
                  <a:extLst>
                    <a:ext uri="{FF2B5EF4-FFF2-40B4-BE49-F238E27FC236}">
                      <a16:creationId xmlns:a16="http://schemas.microsoft.com/office/drawing/2014/main" id="{465E8149-DE2D-965C-3024-A2EBB263C7A6}"/>
                    </a:ext>
                  </a:extLst>
                </p:cNvPr>
                <p:cNvSpPr txBox="1"/>
                <p:nvPr/>
              </p:nvSpPr>
              <p:spPr>
                <a:xfrm>
                  <a:off x="850097" y="5165825"/>
                  <a:ext cx="4845390"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Tăng khả năng tích hợp, mở rộng và linh hoạt lựa chọn nhà cung cấp ký số.</a:t>
                  </a:r>
                </a:p>
              </p:txBody>
            </p:sp>
            <p:sp>
              <p:nvSpPr>
                <p:cNvPr id="100" name="TextBox 99">
                  <a:extLst>
                    <a:ext uri="{FF2B5EF4-FFF2-40B4-BE49-F238E27FC236}">
                      <a16:creationId xmlns:a16="http://schemas.microsoft.com/office/drawing/2014/main" id="{883A8579-8A1E-EF74-7CD2-7EF6F1801820}"/>
                    </a:ext>
                  </a:extLst>
                </p:cNvPr>
                <p:cNvSpPr txBox="1"/>
                <p:nvPr/>
              </p:nvSpPr>
              <p:spPr>
                <a:xfrm>
                  <a:off x="850097" y="4888826"/>
                  <a:ext cx="4205061"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CÔNG NGHỆ</a:t>
                  </a:r>
                </a:p>
              </p:txBody>
            </p:sp>
          </p:grpSp>
        </p:grpSp>
      </p:grpSp>
      <p:sp>
        <p:nvSpPr>
          <p:cNvPr id="131" name="TextBox 130">
            <a:extLst>
              <a:ext uri="{FF2B5EF4-FFF2-40B4-BE49-F238E27FC236}">
                <a16:creationId xmlns:a16="http://schemas.microsoft.com/office/drawing/2014/main" id="{564D83CD-0A6B-EFED-07E9-24BBDC8E3809}"/>
              </a:ext>
            </a:extLst>
          </p:cNvPr>
          <p:cNvSpPr txBox="1"/>
          <p:nvPr/>
        </p:nvSpPr>
        <p:spPr>
          <a:xfrm>
            <a:off x="316359" y="1153972"/>
            <a:ext cx="5272535" cy="646331"/>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Mobile-ID không chỉ cung cấp giải pháp ký số, mà xây dựng nền tảng tin cậy số giúp tổ chức tài chính </a:t>
            </a:r>
            <a:r>
              <a:rPr lang="vi-VN" sz="1200" b="1" dirty="0">
                <a:solidFill>
                  <a:srgbClr val="0066FF"/>
                </a:solidFill>
                <a:latin typeface="Roboto" pitchFamily="2" charset="0"/>
                <a:ea typeface="Roboto" pitchFamily="2" charset="0"/>
              </a:rPr>
              <a:t>vận hành hiệu quả hơn, kiểm soát rủi ro tốt hơn và tăng trưởng bền vững hơn.</a:t>
            </a:r>
          </a:p>
        </p:txBody>
      </p:sp>
    </p:spTree>
    <p:extLst>
      <p:ext uri="{BB962C8B-B14F-4D97-AF65-F5344CB8AC3E}">
        <p14:creationId xmlns:p14="http://schemas.microsoft.com/office/powerpoint/2010/main" val="1919741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 calcmode="lin" valueType="num">
                                      <p:cBhvr additive="base">
                                        <p:cTn id="7" dur="500" fill="hold"/>
                                        <p:tgtEl>
                                          <p:spTgt spid="126"/>
                                        </p:tgtEl>
                                        <p:attrNameLst>
                                          <p:attrName>ppt_x</p:attrName>
                                        </p:attrNameLst>
                                      </p:cBhvr>
                                      <p:tavLst>
                                        <p:tav tm="0">
                                          <p:val>
                                            <p:strVal val="0-#ppt_w/2"/>
                                          </p:val>
                                        </p:tav>
                                        <p:tav tm="100000">
                                          <p:val>
                                            <p:strVal val="#ppt_x"/>
                                          </p:val>
                                        </p:tav>
                                      </p:tavLst>
                                    </p:anim>
                                    <p:anim calcmode="lin" valueType="num">
                                      <p:cBhvr additive="base">
                                        <p:cTn id="8" dur="500" fill="hold"/>
                                        <p:tgtEl>
                                          <p:spTgt spid="12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5"/>
                                        </p:tgtEl>
                                        <p:attrNameLst>
                                          <p:attrName>style.visibility</p:attrName>
                                        </p:attrNameLst>
                                      </p:cBhvr>
                                      <p:to>
                                        <p:strVal val="visible"/>
                                      </p:to>
                                    </p:set>
                                    <p:anim calcmode="lin" valueType="num">
                                      <p:cBhvr additive="base">
                                        <p:cTn id="11" dur="750" fill="hold"/>
                                        <p:tgtEl>
                                          <p:spTgt spid="125"/>
                                        </p:tgtEl>
                                        <p:attrNameLst>
                                          <p:attrName>ppt_x</p:attrName>
                                        </p:attrNameLst>
                                      </p:cBhvr>
                                      <p:tavLst>
                                        <p:tav tm="0">
                                          <p:val>
                                            <p:strVal val="0-#ppt_w/2"/>
                                          </p:val>
                                        </p:tav>
                                        <p:tav tm="100000">
                                          <p:val>
                                            <p:strVal val="#ppt_x"/>
                                          </p:val>
                                        </p:tav>
                                      </p:tavLst>
                                    </p:anim>
                                    <p:anim calcmode="lin" valueType="num">
                                      <p:cBhvr additive="base">
                                        <p:cTn id="12" dur="750" fill="hold"/>
                                        <p:tgtEl>
                                          <p:spTgt spid="12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24"/>
                                        </p:tgtEl>
                                        <p:attrNameLst>
                                          <p:attrName>style.visibility</p:attrName>
                                        </p:attrNameLst>
                                      </p:cBhvr>
                                      <p:to>
                                        <p:strVal val="visible"/>
                                      </p:to>
                                    </p:set>
                                    <p:anim calcmode="lin" valueType="num">
                                      <p:cBhvr additive="base">
                                        <p:cTn id="15" dur="750" fill="hold"/>
                                        <p:tgtEl>
                                          <p:spTgt spid="124"/>
                                        </p:tgtEl>
                                        <p:attrNameLst>
                                          <p:attrName>ppt_x</p:attrName>
                                        </p:attrNameLst>
                                      </p:cBhvr>
                                      <p:tavLst>
                                        <p:tav tm="0">
                                          <p:val>
                                            <p:strVal val="0-#ppt_w/2"/>
                                          </p:val>
                                        </p:tav>
                                        <p:tav tm="100000">
                                          <p:val>
                                            <p:strVal val="#ppt_x"/>
                                          </p:val>
                                        </p:tav>
                                      </p:tavLst>
                                    </p:anim>
                                    <p:anim calcmode="lin" valueType="num">
                                      <p:cBhvr additive="base">
                                        <p:cTn id="16" dur="750" fill="hold"/>
                                        <p:tgtEl>
                                          <p:spTgt spid="12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23"/>
                                        </p:tgtEl>
                                        <p:attrNameLst>
                                          <p:attrName>style.visibility</p:attrName>
                                        </p:attrNameLst>
                                      </p:cBhvr>
                                      <p:to>
                                        <p:strVal val="visible"/>
                                      </p:to>
                                    </p:set>
                                    <p:anim calcmode="lin" valueType="num">
                                      <p:cBhvr additive="base">
                                        <p:cTn id="19" dur="1000" fill="hold"/>
                                        <p:tgtEl>
                                          <p:spTgt spid="123"/>
                                        </p:tgtEl>
                                        <p:attrNameLst>
                                          <p:attrName>ppt_x</p:attrName>
                                        </p:attrNameLst>
                                      </p:cBhvr>
                                      <p:tavLst>
                                        <p:tav tm="0">
                                          <p:val>
                                            <p:strVal val="0-#ppt_w/2"/>
                                          </p:val>
                                        </p:tav>
                                        <p:tav tm="100000">
                                          <p:val>
                                            <p:strVal val="#ppt_x"/>
                                          </p:val>
                                        </p:tav>
                                      </p:tavLst>
                                    </p:anim>
                                    <p:anim calcmode="lin" valueType="num">
                                      <p:cBhvr additive="base">
                                        <p:cTn id="20" dur="1000" fill="hold"/>
                                        <p:tgtEl>
                                          <p:spTgt spid="12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22"/>
                                        </p:tgtEl>
                                        <p:attrNameLst>
                                          <p:attrName>style.visibility</p:attrName>
                                        </p:attrNameLst>
                                      </p:cBhvr>
                                      <p:to>
                                        <p:strVal val="visible"/>
                                      </p:to>
                                    </p:set>
                                    <p:anim calcmode="lin" valueType="num">
                                      <p:cBhvr additive="base">
                                        <p:cTn id="23" dur="1000" fill="hold"/>
                                        <p:tgtEl>
                                          <p:spTgt spid="122"/>
                                        </p:tgtEl>
                                        <p:attrNameLst>
                                          <p:attrName>ppt_x</p:attrName>
                                        </p:attrNameLst>
                                      </p:cBhvr>
                                      <p:tavLst>
                                        <p:tav tm="0">
                                          <p:val>
                                            <p:strVal val="0-#ppt_w/2"/>
                                          </p:val>
                                        </p:tav>
                                        <p:tav tm="100000">
                                          <p:val>
                                            <p:strVal val="#ppt_x"/>
                                          </p:val>
                                        </p:tav>
                                      </p:tavLst>
                                    </p:anim>
                                    <p:anim calcmode="lin" valueType="num">
                                      <p:cBhvr additive="base">
                                        <p:cTn id="24" dur="1000" fill="hold"/>
                                        <p:tgtEl>
                                          <p:spTgt spid="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39000">
              <a:srgbClr val="006AE4"/>
            </a:gs>
            <a:gs pos="2000">
              <a:srgbClr val="0070C0"/>
            </a:gs>
            <a:gs pos="100000">
              <a:srgbClr val="0066FF"/>
            </a:gs>
          </a:gsLst>
          <a:lin ang="10800000" scaled="1"/>
        </a:gradFill>
        <a:effectLst/>
      </p:bgPr>
    </p:bg>
    <p:spTree>
      <p:nvGrpSpPr>
        <p:cNvPr id="1" name="">
          <a:extLst>
            <a:ext uri="{FF2B5EF4-FFF2-40B4-BE49-F238E27FC236}">
              <a16:creationId xmlns:a16="http://schemas.microsoft.com/office/drawing/2014/main" id="{202AEEFE-E194-F2E4-DCFC-4962884B3DF9}"/>
            </a:ext>
          </a:extLst>
        </p:cNvPr>
        <p:cNvGrpSpPr/>
        <p:nvPr/>
      </p:nvGrpSpPr>
      <p:grpSpPr>
        <a:xfrm>
          <a:off x="0" y="0"/>
          <a:ext cx="0" cy="0"/>
          <a:chOff x="0" y="0"/>
          <a:chExt cx="0" cy="0"/>
        </a:xfrm>
      </p:grpSpPr>
      <p:pic>
        <p:nvPicPr>
          <p:cNvPr id="29" name="Picture 28" descr="Shanghai city skyline">
            <a:extLst>
              <a:ext uri="{FF2B5EF4-FFF2-40B4-BE49-F238E27FC236}">
                <a16:creationId xmlns:a16="http://schemas.microsoft.com/office/drawing/2014/main" id="{5F1DD32C-F605-EFD6-B72C-8E406F2B408E}"/>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a:effectLst>
            <a:outerShdw dist="50800" dir="5400000" algn="ctr" rotWithShape="0">
              <a:srgbClr val="000000">
                <a:alpha val="0"/>
              </a:srgbClr>
            </a:outerShdw>
          </a:effectLst>
        </p:spPr>
      </p:pic>
      <p:sp>
        <p:nvSpPr>
          <p:cNvPr id="6" name="Circle: Hollow 5">
            <a:extLst>
              <a:ext uri="{FF2B5EF4-FFF2-40B4-BE49-F238E27FC236}">
                <a16:creationId xmlns:a16="http://schemas.microsoft.com/office/drawing/2014/main" id="{281926D8-4734-BDFE-790B-D085B33FB87A}"/>
              </a:ext>
            </a:extLst>
          </p:cNvPr>
          <p:cNvSpPr/>
          <p:nvPr/>
        </p:nvSpPr>
        <p:spPr>
          <a:xfrm>
            <a:off x="-904974" y="5099902"/>
            <a:ext cx="2196446" cy="2196446"/>
          </a:xfrm>
          <a:prstGeom prst="donut">
            <a:avLst>
              <a:gd name="adj" fmla="val 1126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sp>
        <p:nvSpPr>
          <p:cNvPr id="8" name="Circle: Hollow 7">
            <a:extLst>
              <a:ext uri="{FF2B5EF4-FFF2-40B4-BE49-F238E27FC236}">
                <a16:creationId xmlns:a16="http://schemas.microsoft.com/office/drawing/2014/main" id="{49A306EE-10EF-C2D0-3CD5-0EEA440DDEF8}"/>
              </a:ext>
            </a:extLst>
          </p:cNvPr>
          <p:cNvSpPr/>
          <p:nvPr/>
        </p:nvSpPr>
        <p:spPr>
          <a:xfrm>
            <a:off x="10785835" y="-931682"/>
            <a:ext cx="2196446" cy="2196446"/>
          </a:xfrm>
          <a:prstGeom prst="donut">
            <a:avLst>
              <a:gd name="adj" fmla="val 1126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solidFill>
                <a:schemeClr val="tx1"/>
              </a:solidFill>
            </a:endParaRPr>
          </a:p>
        </p:txBody>
      </p:sp>
      <p:grpSp>
        <p:nvGrpSpPr>
          <p:cNvPr id="14" name="Group 13">
            <a:extLst>
              <a:ext uri="{FF2B5EF4-FFF2-40B4-BE49-F238E27FC236}">
                <a16:creationId xmlns:a16="http://schemas.microsoft.com/office/drawing/2014/main" id="{3F0B8639-D855-7C53-B039-4581A4CD7A92}"/>
              </a:ext>
            </a:extLst>
          </p:cNvPr>
          <p:cNvGrpSpPr/>
          <p:nvPr/>
        </p:nvGrpSpPr>
        <p:grpSpPr>
          <a:xfrm>
            <a:off x="1376314" y="1602558"/>
            <a:ext cx="179109" cy="1239624"/>
            <a:chOff x="1442301" y="1178351"/>
            <a:chExt cx="179109" cy="1239624"/>
          </a:xfrm>
        </p:grpSpPr>
        <p:sp>
          <p:nvSpPr>
            <p:cNvPr id="9" name="Oval 8">
              <a:extLst>
                <a:ext uri="{FF2B5EF4-FFF2-40B4-BE49-F238E27FC236}">
                  <a16:creationId xmlns:a16="http://schemas.microsoft.com/office/drawing/2014/main" id="{83BF4485-DA37-C289-6647-F2F4878EC921}"/>
                </a:ext>
              </a:extLst>
            </p:cNvPr>
            <p:cNvSpPr/>
            <p:nvPr/>
          </p:nvSpPr>
          <p:spPr>
            <a:xfrm>
              <a:off x="1442301" y="1178351"/>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1" name="Oval 10">
              <a:extLst>
                <a:ext uri="{FF2B5EF4-FFF2-40B4-BE49-F238E27FC236}">
                  <a16:creationId xmlns:a16="http://schemas.microsoft.com/office/drawing/2014/main" id="{DFABB391-ABC7-CDED-F619-3BE9E38D1419}"/>
                </a:ext>
              </a:extLst>
            </p:cNvPr>
            <p:cNvSpPr/>
            <p:nvPr/>
          </p:nvSpPr>
          <p:spPr>
            <a:xfrm>
              <a:off x="1442301" y="1708609"/>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3" name="Oval 12">
              <a:extLst>
                <a:ext uri="{FF2B5EF4-FFF2-40B4-BE49-F238E27FC236}">
                  <a16:creationId xmlns:a16="http://schemas.microsoft.com/office/drawing/2014/main" id="{48A92A98-6896-6EA1-D43B-013E033A246F}"/>
                </a:ext>
              </a:extLst>
            </p:cNvPr>
            <p:cNvSpPr/>
            <p:nvPr/>
          </p:nvSpPr>
          <p:spPr>
            <a:xfrm>
              <a:off x="1442301" y="2238866"/>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5" name="Group 14">
            <a:extLst>
              <a:ext uri="{FF2B5EF4-FFF2-40B4-BE49-F238E27FC236}">
                <a16:creationId xmlns:a16="http://schemas.microsoft.com/office/drawing/2014/main" id="{88DA20F4-42EB-C454-886A-718F5D018832}"/>
              </a:ext>
            </a:extLst>
          </p:cNvPr>
          <p:cNvGrpSpPr/>
          <p:nvPr/>
        </p:nvGrpSpPr>
        <p:grpSpPr>
          <a:xfrm>
            <a:off x="10696280" y="4385036"/>
            <a:ext cx="179109" cy="1239624"/>
            <a:chOff x="1442301" y="1178351"/>
            <a:chExt cx="179109" cy="1239624"/>
          </a:xfrm>
        </p:grpSpPr>
        <p:sp>
          <p:nvSpPr>
            <p:cNvPr id="16" name="Oval 15">
              <a:extLst>
                <a:ext uri="{FF2B5EF4-FFF2-40B4-BE49-F238E27FC236}">
                  <a16:creationId xmlns:a16="http://schemas.microsoft.com/office/drawing/2014/main" id="{C6CCC2D0-6DAC-3ABB-FA70-C31ADEFF9542}"/>
                </a:ext>
              </a:extLst>
            </p:cNvPr>
            <p:cNvSpPr/>
            <p:nvPr/>
          </p:nvSpPr>
          <p:spPr>
            <a:xfrm>
              <a:off x="1442301" y="1178351"/>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7" name="Oval 16">
              <a:extLst>
                <a:ext uri="{FF2B5EF4-FFF2-40B4-BE49-F238E27FC236}">
                  <a16:creationId xmlns:a16="http://schemas.microsoft.com/office/drawing/2014/main" id="{02C478E1-C8F2-866E-1B4F-4F9D8DDF07CB}"/>
                </a:ext>
              </a:extLst>
            </p:cNvPr>
            <p:cNvSpPr/>
            <p:nvPr/>
          </p:nvSpPr>
          <p:spPr>
            <a:xfrm>
              <a:off x="1442301" y="1708609"/>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8" name="Oval 17">
              <a:extLst>
                <a:ext uri="{FF2B5EF4-FFF2-40B4-BE49-F238E27FC236}">
                  <a16:creationId xmlns:a16="http://schemas.microsoft.com/office/drawing/2014/main" id="{FD460B40-9C37-6846-F65A-68833B365759}"/>
                </a:ext>
              </a:extLst>
            </p:cNvPr>
            <p:cNvSpPr/>
            <p:nvPr/>
          </p:nvSpPr>
          <p:spPr>
            <a:xfrm>
              <a:off x="1442301" y="2238866"/>
              <a:ext cx="179109" cy="17910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20" name="TextBox 19">
            <a:extLst>
              <a:ext uri="{FF2B5EF4-FFF2-40B4-BE49-F238E27FC236}">
                <a16:creationId xmlns:a16="http://schemas.microsoft.com/office/drawing/2014/main" id="{41FA2320-A146-E2D5-B21E-D1DC54EA068C}"/>
              </a:ext>
            </a:extLst>
          </p:cNvPr>
          <p:cNvSpPr txBox="1"/>
          <p:nvPr/>
        </p:nvSpPr>
        <p:spPr>
          <a:xfrm>
            <a:off x="2880477" y="2752627"/>
            <a:ext cx="8405424" cy="1631216"/>
          </a:xfrm>
          <a:prstGeom prst="rect">
            <a:avLst/>
          </a:prstGeom>
          <a:noFill/>
        </p:spPr>
        <p:txBody>
          <a:bodyPr wrap="square" rtlCol="0">
            <a:spAutoFit/>
          </a:bodyPr>
          <a:lstStyle/>
          <a:p>
            <a:r>
              <a:rPr lang="en-US" sz="5000" b="1" dirty="0">
                <a:solidFill>
                  <a:schemeClr val="bg1"/>
                </a:solidFill>
                <a:latin typeface="+mj-lt"/>
              </a:rPr>
              <a:t>TỔNG KẾT &amp; </a:t>
            </a:r>
          </a:p>
          <a:p>
            <a:r>
              <a:rPr lang="en-US" sz="5000" b="1" dirty="0">
                <a:solidFill>
                  <a:schemeClr val="bg1"/>
                </a:solidFill>
                <a:latin typeface="+mj-lt"/>
              </a:rPr>
              <a:t>KÊU GỌI HÀNH ĐỘNG</a:t>
            </a:r>
            <a:endParaRPr lang="vi-VN" sz="5000" b="1" dirty="0">
              <a:solidFill>
                <a:schemeClr val="bg1"/>
              </a:solidFill>
              <a:latin typeface="+mj-lt"/>
            </a:endParaRPr>
          </a:p>
        </p:txBody>
      </p:sp>
      <p:sp>
        <p:nvSpPr>
          <p:cNvPr id="22" name="TextBox 21">
            <a:extLst>
              <a:ext uri="{FF2B5EF4-FFF2-40B4-BE49-F238E27FC236}">
                <a16:creationId xmlns:a16="http://schemas.microsoft.com/office/drawing/2014/main" id="{DC46F742-BE3D-6802-0CC9-43D2E7E9E78D}"/>
              </a:ext>
            </a:extLst>
          </p:cNvPr>
          <p:cNvSpPr txBox="1"/>
          <p:nvPr/>
        </p:nvSpPr>
        <p:spPr>
          <a:xfrm>
            <a:off x="2594730" y="724081"/>
            <a:ext cx="2080966" cy="1938992"/>
          </a:xfrm>
          <a:prstGeom prst="rect">
            <a:avLst/>
          </a:prstGeom>
          <a:noFill/>
        </p:spPr>
        <p:txBody>
          <a:bodyPr wrap="square">
            <a:spAutoFit/>
          </a:bodyPr>
          <a:lstStyle/>
          <a:p>
            <a:pPr algn="ctr"/>
            <a:r>
              <a:rPr lang="en-US" sz="12000" b="1" dirty="0">
                <a:solidFill>
                  <a:schemeClr val="bg1"/>
                </a:solidFill>
              </a:rPr>
              <a:t>04</a:t>
            </a:r>
            <a:endParaRPr lang="vi-VN" sz="12000" b="1" dirty="0">
              <a:solidFill>
                <a:schemeClr val="bg1"/>
              </a:solidFill>
            </a:endParaRPr>
          </a:p>
        </p:txBody>
      </p:sp>
      <p:cxnSp>
        <p:nvCxnSpPr>
          <p:cNvPr id="27" name="Straight Connector 26">
            <a:extLst>
              <a:ext uri="{FF2B5EF4-FFF2-40B4-BE49-F238E27FC236}">
                <a16:creationId xmlns:a16="http://schemas.microsoft.com/office/drawing/2014/main" id="{D3FF6A8E-B35D-6992-92FC-DBADE7CE5E91}"/>
              </a:ext>
            </a:extLst>
          </p:cNvPr>
          <p:cNvCxnSpPr/>
          <p:nvPr/>
        </p:nvCxnSpPr>
        <p:spPr>
          <a:xfrm>
            <a:off x="2696065" y="2528742"/>
            <a:ext cx="635366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95653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Freeform: Shape 64">
            <a:extLst>
              <a:ext uri="{FF2B5EF4-FFF2-40B4-BE49-F238E27FC236}">
                <a16:creationId xmlns:a16="http://schemas.microsoft.com/office/drawing/2014/main" id="{A5F7FCA8-A84B-7B0F-4D4E-D3681509394B}"/>
              </a:ext>
            </a:extLst>
          </p:cNvPr>
          <p:cNvSpPr/>
          <p:nvPr/>
        </p:nvSpPr>
        <p:spPr>
          <a:xfrm rot="10800000">
            <a:off x="8395855" y="3190903"/>
            <a:ext cx="3796145" cy="3679291"/>
          </a:xfrm>
          <a:custGeom>
            <a:avLst/>
            <a:gdLst>
              <a:gd name="csX0" fmla="*/ 3849 w 3796145"/>
              <a:gd name="csY0" fmla="*/ 0 h 4394200"/>
              <a:gd name="csX1" fmla="*/ 3792296 w 3796145"/>
              <a:gd name="csY1" fmla="*/ 0 h 4394200"/>
              <a:gd name="csX2" fmla="*/ 3796145 w 3796145"/>
              <a:gd name="csY2" fmla="*/ 76223 h 4394200"/>
              <a:gd name="csX3" fmla="*/ 3796145 w 3796145"/>
              <a:gd name="csY3" fmla="*/ 2514577 h 4394200"/>
              <a:gd name="csX4" fmla="*/ 1916522 w 3796145"/>
              <a:gd name="csY4" fmla="*/ 4394200 h 4394200"/>
              <a:gd name="csX5" fmla="*/ 1879623 w 3796145"/>
              <a:gd name="csY5" fmla="*/ 4394200 h 4394200"/>
              <a:gd name="csX6" fmla="*/ 0 w 3796145"/>
              <a:gd name="csY6" fmla="*/ 2514577 h 4394200"/>
              <a:gd name="csX7" fmla="*/ 0 w 3796145"/>
              <a:gd name="csY7" fmla="*/ 76223 h 4394200"/>
              <a:gd name="csX8" fmla="*/ 3849 w 3796145"/>
              <a:gd name="csY8" fmla="*/ 0 h 4394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796145" h="4394200">
                <a:moveTo>
                  <a:pt x="3849" y="0"/>
                </a:moveTo>
                <a:lnTo>
                  <a:pt x="3792296" y="0"/>
                </a:lnTo>
                <a:lnTo>
                  <a:pt x="3796145" y="76223"/>
                </a:lnTo>
                <a:lnTo>
                  <a:pt x="3796145" y="2514577"/>
                </a:lnTo>
                <a:cubicBezTo>
                  <a:pt x="3796145" y="3552664"/>
                  <a:pt x="2954609" y="4394200"/>
                  <a:pt x="1916522" y="4394200"/>
                </a:cubicBezTo>
                <a:lnTo>
                  <a:pt x="1879623" y="4394200"/>
                </a:lnTo>
                <a:cubicBezTo>
                  <a:pt x="841536" y="4394200"/>
                  <a:pt x="0" y="3552664"/>
                  <a:pt x="0" y="2514577"/>
                </a:cubicBezTo>
                <a:lnTo>
                  <a:pt x="0" y="76223"/>
                </a:lnTo>
                <a:lnTo>
                  <a:pt x="3849" y="0"/>
                </a:lnTo>
                <a:close/>
              </a:path>
            </a:pathLst>
          </a:custGeom>
          <a:gradFill flip="none" rotWithShape="1">
            <a:gsLst>
              <a:gs pos="39000">
                <a:srgbClr val="006AE4"/>
              </a:gs>
              <a:gs pos="2000">
                <a:srgbClr val="0070C0"/>
              </a:gs>
              <a:gs pos="100000">
                <a:srgbClr val="0066FF"/>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4" name="Rectangle 3">
            <a:extLst>
              <a:ext uri="{FF2B5EF4-FFF2-40B4-BE49-F238E27FC236}">
                <a16:creationId xmlns:a16="http://schemas.microsoft.com/office/drawing/2014/main" id="{D2AF052D-4B87-7BC1-3084-4AFFA09AAD08}"/>
              </a:ext>
            </a:extLst>
          </p:cNvPr>
          <p:cNvSpPr/>
          <p:nvPr/>
        </p:nvSpPr>
        <p:spPr>
          <a:xfrm>
            <a:off x="0" y="0"/>
            <a:ext cx="11217897" cy="2168165"/>
          </a:xfrm>
          <a:prstGeom prst="rect">
            <a:avLst/>
          </a:prstGeom>
          <a:gradFill flip="none" rotWithShape="1">
            <a:gsLst>
              <a:gs pos="39000">
                <a:srgbClr val="006AE4"/>
              </a:gs>
              <a:gs pos="2000">
                <a:srgbClr val="0070C0"/>
              </a:gs>
              <a:gs pos="100000">
                <a:srgbClr val="0066FF"/>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7" name="Freeform: Shape 6">
            <a:extLst>
              <a:ext uri="{FF2B5EF4-FFF2-40B4-BE49-F238E27FC236}">
                <a16:creationId xmlns:a16="http://schemas.microsoft.com/office/drawing/2014/main" id="{FF92D5D6-191E-F749-CC34-E80D83047DBF}"/>
              </a:ext>
            </a:extLst>
          </p:cNvPr>
          <p:cNvSpPr/>
          <p:nvPr/>
        </p:nvSpPr>
        <p:spPr>
          <a:xfrm>
            <a:off x="8183421" y="0"/>
            <a:ext cx="3796145" cy="4394200"/>
          </a:xfrm>
          <a:custGeom>
            <a:avLst/>
            <a:gdLst>
              <a:gd name="csX0" fmla="*/ 3849 w 3796145"/>
              <a:gd name="csY0" fmla="*/ 0 h 4394200"/>
              <a:gd name="csX1" fmla="*/ 3792296 w 3796145"/>
              <a:gd name="csY1" fmla="*/ 0 h 4394200"/>
              <a:gd name="csX2" fmla="*/ 3796145 w 3796145"/>
              <a:gd name="csY2" fmla="*/ 76223 h 4394200"/>
              <a:gd name="csX3" fmla="*/ 3796145 w 3796145"/>
              <a:gd name="csY3" fmla="*/ 2514577 h 4394200"/>
              <a:gd name="csX4" fmla="*/ 1916522 w 3796145"/>
              <a:gd name="csY4" fmla="*/ 4394200 h 4394200"/>
              <a:gd name="csX5" fmla="*/ 1879623 w 3796145"/>
              <a:gd name="csY5" fmla="*/ 4394200 h 4394200"/>
              <a:gd name="csX6" fmla="*/ 0 w 3796145"/>
              <a:gd name="csY6" fmla="*/ 2514577 h 4394200"/>
              <a:gd name="csX7" fmla="*/ 0 w 3796145"/>
              <a:gd name="csY7" fmla="*/ 76223 h 4394200"/>
              <a:gd name="csX8" fmla="*/ 3849 w 3796145"/>
              <a:gd name="csY8" fmla="*/ 0 h 4394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796145" h="4394200">
                <a:moveTo>
                  <a:pt x="3849" y="0"/>
                </a:moveTo>
                <a:lnTo>
                  <a:pt x="3792296" y="0"/>
                </a:lnTo>
                <a:lnTo>
                  <a:pt x="3796145" y="76223"/>
                </a:lnTo>
                <a:lnTo>
                  <a:pt x="3796145" y="2514577"/>
                </a:lnTo>
                <a:cubicBezTo>
                  <a:pt x="3796145" y="3552664"/>
                  <a:pt x="2954609" y="4394200"/>
                  <a:pt x="1916522" y="4394200"/>
                </a:cubicBezTo>
                <a:lnTo>
                  <a:pt x="1879623" y="4394200"/>
                </a:lnTo>
                <a:cubicBezTo>
                  <a:pt x="841536" y="4394200"/>
                  <a:pt x="0" y="3552664"/>
                  <a:pt x="0" y="2514577"/>
                </a:cubicBezTo>
                <a:lnTo>
                  <a:pt x="0" y="76223"/>
                </a:lnTo>
                <a:lnTo>
                  <a:pt x="3849" y="0"/>
                </a:ln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11" name="TextBox 10">
            <a:extLst>
              <a:ext uri="{FF2B5EF4-FFF2-40B4-BE49-F238E27FC236}">
                <a16:creationId xmlns:a16="http://schemas.microsoft.com/office/drawing/2014/main" id="{1B8841E3-62C4-814D-8242-6E7CBBFF96FA}"/>
              </a:ext>
            </a:extLst>
          </p:cNvPr>
          <p:cNvSpPr txBox="1"/>
          <p:nvPr/>
        </p:nvSpPr>
        <p:spPr>
          <a:xfrm>
            <a:off x="480748" y="373486"/>
            <a:ext cx="7702673" cy="584775"/>
          </a:xfrm>
          <a:prstGeom prst="rect">
            <a:avLst/>
          </a:prstGeom>
          <a:noFill/>
        </p:spPr>
        <p:txBody>
          <a:bodyPr wrap="square" rtlCol="0">
            <a:spAutoFit/>
          </a:bodyPr>
          <a:lstStyle/>
          <a:p>
            <a:r>
              <a:rPr lang="en-US" sz="3200" b="1" dirty="0">
                <a:solidFill>
                  <a:schemeClr val="bg1"/>
                </a:solidFill>
                <a:latin typeface="+mj-lt"/>
              </a:rPr>
              <a:t>VÌ SAO CHỌN MOBILE-ID?</a:t>
            </a:r>
            <a:endParaRPr lang="vi-VN" sz="3200" b="1" dirty="0">
              <a:solidFill>
                <a:schemeClr val="bg1"/>
              </a:solidFill>
              <a:latin typeface="+mj-lt"/>
            </a:endParaRPr>
          </a:p>
        </p:txBody>
      </p:sp>
      <p:sp>
        <p:nvSpPr>
          <p:cNvPr id="13" name="TextBox 12">
            <a:extLst>
              <a:ext uri="{FF2B5EF4-FFF2-40B4-BE49-F238E27FC236}">
                <a16:creationId xmlns:a16="http://schemas.microsoft.com/office/drawing/2014/main" id="{ACE4B7C2-0E69-5E44-0051-E096762E9A67}"/>
              </a:ext>
            </a:extLst>
          </p:cNvPr>
          <p:cNvSpPr txBox="1"/>
          <p:nvPr/>
        </p:nvSpPr>
        <p:spPr>
          <a:xfrm>
            <a:off x="480748" y="1057717"/>
            <a:ext cx="7423149" cy="830997"/>
          </a:xfrm>
          <a:prstGeom prst="rect">
            <a:avLst/>
          </a:prstGeom>
          <a:noFill/>
        </p:spPr>
        <p:txBody>
          <a:bodyPr wrap="square" rtlCol="0">
            <a:spAutoFit/>
          </a:bodyPr>
          <a:lstStyle/>
          <a:p>
            <a:r>
              <a:rPr lang="vi-VN" sz="1200" b="1" dirty="0">
                <a:solidFill>
                  <a:schemeClr val="bg1"/>
                </a:solidFill>
                <a:latin typeface="Roboto" pitchFamily="2" charset="0"/>
                <a:ea typeface="Roboto" pitchFamily="2" charset="0"/>
              </a:rPr>
              <a:t>Không chỉ dừng lại ở ký số, Mobile-ID hướng đến xây dựng nền tảng tin cậy số xuyên suốt vòng đời giao dịch tài chính </a:t>
            </a:r>
          </a:p>
          <a:p>
            <a:r>
              <a:rPr lang="vi-VN" sz="1200" dirty="0">
                <a:solidFill>
                  <a:schemeClr val="bg1"/>
                </a:solidFill>
                <a:latin typeface="Roboto" pitchFamily="2" charset="0"/>
                <a:ea typeface="Roboto" pitchFamily="2" charset="0"/>
              </a:rPr>
              <a:t>Giúp tổ chức tài chính kết nối linh hoạt, quản lý bằng chứng tập trung và tăng cường khả năng kiểm soát vận hành — tạo nền tảng cho chuyển đổi số an toàn và phát triển bền vững</a:t>
            </a:r>
          </a:p>
        </p:txBody>
      </p:sp>
      <p:grpSp>
        <p:nvGrpSpPr>
          <p:cNvPr id="58" name="Group 57">
            <a:extLst>
              <a:ext uri="{FF2B5EF4-FFF2-40B4-BE49-F238E27FC236}">
                <a16:creationId xmlns:a16="http://schemas.microsoft.com/office/drawing/2014/main" id="{54B73DD6-7E0C-58BC-CA5D-931BA77E897D}"/>
              </a:ext>
            </a:extLst>
          </p:cNvPr>
          <p:cNvGrpSpPr/>
          <p:nvPr/>
        </p:nvGrpSpPr>
        <p:grpSpPr>
          <a:xfrm>
            <a:off x="226914" y="2363985"/>
            <a:ext cx="7359073" cy="984315"/>
            <a:chOff x="250575" y="2363985"/>
            <a:chExt cx="7359073" cy="984315"/>
          </a:xfrm>
        </p:grpSpPr>
        <p:grpSp>
          <p:nvGrpSpPr>
            <p:cNvPr id="37" name="Group 36">
              <a:extLst>
                <a:ext uri="{FF2B5EF4-FFF2-40B4-BE49-F238E27FC236}">
                  <a16:creationId xmlns:a16="http://schemas.microsoft.com/office/drawing/2014/main" id="{B5CA6450-8FAA-3411-1BD8-64B9DB93834C}"/>
                </a:ext>
              </a:extLst>
            </p:cNvPr>
            <p:cNvGrpSpPr/>
            <p:nvPr/>
          </p:nvGrpSpPr>
          <p:grpSpPr>
            <a:xfrm>
              <a:off x="1374652" y="2368369"/>
              <a:ext cx="6234996" cy="975547"/>
              <a:chOff x="1553029" y="2463205"/>
              <a:chExt cx="6234996" cy="975547"/>
            </a:xfrm>
          </p:grpSpPr>
          <p:sp>
            <p:nvSpPr>
              <p:cNvPr id="14" name="Rectangle: Rounded Corners 13">
                <a:extLst>
                  <a:ext uri="{FF2B5EF4-FFF2-40B4-BE49-F238E27FC236}">
                    <a16:creationId xmlns:a16="http://schemas.microsoft.com/office/drawing/2014/main" id="{AFCC7CFE-4A6E-790A-A313-740D8C5D4638}"/>
                  </a:ext>
                </a:extLst>
              </p:cNvPr>
              <p:cNvSpPr/>
              <p:nvPr/>
            </p:nvSpPr>
            <p:spPr>
              <a:xfrm>
                <a:off x="1553029" y="2463205"/>
                <a:ext cx="6234996" cy="975547"/>
              </a:xfrm>
              <a:prstGeom prst="roundRect">
                <a:avLst>
                  <a:gd name="adj" fmla="val 11377"/>
                </a:avLst>
              </a:prstGeom>
              <a:solidFill>
                <a:srgbClr val="E9F8FD"/>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4" name="TextBox 33">
                <a:extLst>
                  <a:ext uri="{FF2B5EF4-FFF2-40B4-BE49-F238E27FC236}">
                    <a16:creationId xmlns:a16="http://schemas.microsoft.com/office/drawing/2014/main" id="{AB0DD713-5283-780E-FDFE-11A506423F4B}"/>
                  </a:ext>
                </a:extLst>
              </p:cNvPr>
              <p:cNvSpPr txBox="1"/>
              <p:nvPr/>
            </p:nvSpPr>
            <p:spPr>
              <a:xfrm>
                <a:off x="1553029" y="2824074"/>
                <a:ext cx="6166791"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Không chỉ kết nối ký số, Mobile-ID hướng đến quản lý xuyên suốt từ định danh, xác thực đến kiểm chứng, lưu trữ bằng chứng và đối soát giao dịch.</a:t>
                </a:r>
              </a:p>
            </p:txBody>
          </p:sp>
          <p:sp>
            <p:nvSpPr>
              <p:cNvPr id="36" name="TextBox 35">
                <a:extLst>
                  <a:ext uri="{FF2B5EF4-FFF2-40B4-BE49-F238E27FC236}">
                    <a16:creationId xmlns:a16="http://schemas.microsoft.com/office/drawing/2014/main" id="{CDD2991E-1B67-D1B5-5F78-0925C5DF611B}"/>
                  </a:ext>
                </a:extLst>
              </p:cNvPr>
              <p:cNvSpPr txBox="1"/>
              <p:nvPr/>
            </p:nvSpPr>
            <p:spPr>
              <a:xfrm>
                <a:off x="1602039" y="2570830"/>
                <a:ext cx="5220593"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MỘT NỀN TẢNG – TOÀN BỘ VÒNG ĐỜI TIN CẬY SỐ</a:t>
                </a:r>
              </a:p>
            </p:txBody>
          </p:sp>
        </p:grpSp>
        <p:pic>
          <p:nvPicPr>
            <p:cNvPr id="25" name="Picture 24">
              <a:extLst>
                <a:ext uri="{FF2B5EF4-FFF2-40B4-BE49-F238E27FC236}">
                  <a16:creationId xmlns:a16="http://schemas.microsoft.com/office/drawing/2014/main" id="{D6F18533-D651-C28A-09B3-62E9626CEC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575" y="2363985"/>
              <a:ext cx="984315" cy="984315"/>
            </a:xfrm>
            <a:prstGeom prst="roundRect">
              <a:avLst>
                <a:gd name="adj" fmla="val 25090"/>
              </a:avLst>
            </a:prstGeom>
            <a:effectLst>
              <a:outerShdw blurRad="50800" dist="38100" dir="5400000" algn="t" rotWithShape="0">
                <a:prstClr val="black">
                  <a:alpha val="40000"/>
                </a:prstClr>
              </a:outerShdw>
            </a:effectLst>
          </p:spPr>
        </p:pic>
      </p:grpSp>
      <p:grpSp>
        <p:nvGrpSpPr>
          <p:cNvPr id="59" name="Group 58">
            <a:extLst>
              <a:ext uri="{FF2B5EF4-FFF2-40B4-BE49-F238E27FC236}">
                <a16:creationId xmlns:a16="http://schemas.microsoft.com/office/drawing/2014/main" id="{238B8519-2849-B29E-FC4B-E9FD013A0D46}"/>
              </a:ext>
            </a:extLst>
          </p:cNvPr>
          <p:cNvGrpSpPr/>
          <p:nvPr/>
        </p:nvGrpSpPr>
        <p:grpSpPr>
          <a:xfrm>
            <a:off x="226914" y="3468133"/>
            <a:ext cx="7382734" cy="984314"/>
            <a:chOff x="226914" y="3462655"/>
            <a:chExt cx="7382734" cy="984314"/>
          </a:xfrm>
        </p:grpSpPr>
        <p:pic>
          <p:nvPicPr>
            <p:cNvPr id="31" name="Picture 30">
              <a:extLst>
                <a:ext uri="{FF2B5EF4-FFF2-40B4-BE49-F238E27FC236}">
                  <a16:creationId xmlns:a16="http://schemas.microsoft.com/office/drawing/2014/main" id="{A0F452AE-270C-71BF-2E19-B28250DB3B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914" y="3462655"/>
              <a:ext cx="984314" cy="984314"/>
            </a:xfrm>
            <a:prstGeom prst="roundRect">
              <a:avLst>
                <a:gd name="adj" fmla="val 20324"/>
              </a:avLst>
            </a:prstGeom>
            <a:effectLst>
              <a:outerShdw blurRad="50800" dist="38100" dir="5400000" algn="t" rotWithShape="0">
                <a:prstClr val="black">
                  <a:alpha val="40000"/>
                </a:prstClr>
              </a:outerShdw>
            </a:effectLst>
          </p:spPr>
        </p:pic>
        <p:grpSp>
          <p:nvGrpSpPr>
            <p:cNvPr id="46" name="Group 45">
              <a:extLst>
                <a:ext uri="{FF2B5EF4-FFF2-40B4-BE49-F238E27FC236}">
                  <a16:creationId xmlns:a16="http://schemas.microsoft.com/office/drawing/2014/main" id="{04B75E87-4B7A-B7BD-2CED-2A2B624BA354}"/>
                </a:ext>
              </a:extLst>
            </p:cNvPr>
            <p:cNvGrpSpPr/>
            <p:nvPr/>
          </p:nvGrpSpPr>
          <p:grpSpPr>
            <a:xfrm>
              <a:off x="1374652" y="3467039"/>
              <a:ext cx="6234996" cy="975547"/>
              <a:chOff x="1553029" y="2463205"/>
              <a:chExt cx="6234996" cy="975547"/>
            </a:xfrm>
          </p:grpSpPr>
          <p:sp>
            <p:nvSpPr>
              <p:cNvPr id="47" name="Rectangle: Rounded Corners 46">
                <a:extLst>
                  <a:ext uri="{FF2B5EF4-FFF2-40B4-BE49-F238E27FC236}">
                    <a16:creationId xmlns:a16="http://schemas.microsoft.com/office/drawing/2014/main" id="{4E720B9B-BB48-360E-59C5-FEB90070A82B}"/>
                  </a:ext>
                </a:extLst>
              </p:cNvPr>
              <p:cNvSpPr/>
              <p:nvPr/>
            </p:nvSpPr>
            <p:spPr>
              <a:xfrm>
                <a:off x="1553029" y="2463205"/>
                <a:ext cx="6234996" cy="975547"/>
              </a:xfrm>
              <a:prstGeom prst="roundRect">
                <a:avLst>
                  <a:gd name="adj" fmla="val 11377"/>
                </a:avLst>
              </a:prstGeom>
              <a:solidFill>
                <a:srgbClr val="E9F8FD"/>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48" name="TextBox 47">
                <a:extLst>
                  <a:ext uri="{FF2B5EF4-FFF2-40B4-BE49-F238E27FC236}">
                    <a16:creationId xmlns:a16="http://schemas.microsoft.com/office/drawing/2014/main" id="{A2882ABA-BB47-643A-8887-AAF8C677E34E}"/>
                  </a:ext>
                </a:extLst>
              </p:cNvPr>
              <p:cNvSpPr txBox="1"/>
              <p:nvPr/>
            </p:nvSpPr>
            <p:spPr>
              <a:xfrm>
                <a:off x="1553029" y="2824074"/>
                <a:ext cx="6166791"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Điều phối đa CA và tích hợp với nhiều hệ thống, giúp tổ chức có thêm lựa chọn khi phát triển hoặc điều chỉnh hệ sinh thái dịch vụ.</a:t>
                </a:r>
              </a:p>
            </p:txBody>
          </p:sp>
          <p:sp>
            <p:nvSpPr>
              <p:cNvPr id="49" name="TextBox 48">
                <a:extLst>
                  <a:ext uri="{FF2B5EF4-FFF2-40B4-BE49-F238E27FC236}">
                    <a16:creationId xmlns:a16="http://schemas.microsoft.com/office/drawing/2014/main" id="{049449CF-4FA8-A969-723A-E05715D0C4B3}"/>
                  </a:ext>
                </a:extLst>
              </p:cNvPr>
              <p:cNvSpPr txBox="1"/>
              <p:nvPr/>
            </p:nvSpPr>
            <p:spPr>
              <a:xfrm>
                <a:off x="1602039" y="2570830"/>
                <a:ext cx="5220593"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LINH HOẠT – GIẢM PHỤ THUỘC</a:t>
                </a:r>
              </a:p>
            </p:txBody>
          </p:sp>
        </p:grpSp>
      </p:grpSp>
      <p:grpSp>
        <p:nvGrpSpPr>
          <p:cNvPr id="60" name="Group 59">
            <a:extLst>
              <a:ext uri="{FF2B5EF4-FFF2-40B4-BE49-F238E27FC236}">
                <a16:creationId xmlns:a16="http://schemas.microsoft.com/office/drawing/2014/main" id="{C1B0CF85-5EE9-37B5-9497-1815AB1F3A76}"/>
              </a:ext>
            </a:extLst>
          </p:cNvPr>
          <p:cNvGrpSpPr/>
          <p:nvPr/>
        </p:nvGrpSpPr>
        <p:grpSpPr>
          <a:xfrm>
            <a:off x="226914" y="4572280"/>
            <a:ext cx="7359072" cy="984314"/>
            <a:chOff x="250576" y="4557478"/>
            <a:chExt cx="7359072" cy="984314"/>
          </a:xfrm>
        </p:grpSpPr>
        <p:pic>
          <p:nvPicPr>
            <p:cNvPr id="29" name="Picture 28">
              <a:extLst>
                <a:ext uri="{FF2B5EF4-FFF2-40B4-BE49-F238E27FC236}">
                  <a16:creationId xmlns:a16="http://schemas.microsoft.com/office/drawing/2014/main" id="{30E4E6F6-32B5-A35C-A82C-955E57ADCC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0576" y="4557478"/>
              <a:ext cx="984314" cy="984314"/>
            </a:xfrm>
            <a:prstGeom prst="roundRect">
              <a:avLst>
                <a:gd name="adj" fmla="val 20045"/>
              </a:avLst>
            </a:prstGeom>
            <a:effectLst>
              <a:outerShdw blurRad="63500" sx="102000" sy="102000" algn="ctr" rotWithShape="0">
                <a:prstClr val="black">
                  <a:alpha val="40000"/>
                </a:prstClr>
              </a:outerShdw>
            </a:effectLst>
          </p:spPr>
        </p:pic>
        <p:grpSp>
          <p:nvGrpSpPr>
            <p:cNvPr id="50" name="Group 49">
              <a:extLst>
                <a:ext uri="{FF2B5EF4-FFF2-40B4-BE49-F238E27FC236}">
                  <a16:creationId xmlns:a16="http://schemas.microsoft.com/office/drawing/2014/main" id="{A359BFCC-641B-9C69-18E5-5FB8EEED16C9}"/>
                </a:ext>
              </a:extLst>
            </p:cNvPr>
            <p:cNvGrpSpPr/>
            <p:nvPr/>
          </p:nvGrpSpPr>
          <p:grpSpPr>
            <a:xfrm>
              <a:off x="1374652" y="4561862"/>
              <a:ext cx="6234996" cy="975547"/>
              <a:chOff x="1553029" y="2463205"/>
              <a:chExt cx="6234996" cy="975547"/>
            </a:xfrm>
          </p:grpSpPr>
          <p:sp>
            <p:nvSpPr>
              <p:cNvPr id="51" name="Rectangle: Rounded Corners 50">
                <a:extLst>
                  <a:ext uri="{FF2B5EF4-FFF2-40B4-BE49-F238E27FC236}">
                    <a16:creationId xmlns:a16="http://schemas.microsoft.com/office/drawing/2014/main" id="{FF3F34EA-E260-A040-E8EC-C63BF48F2965}"/>
                  </a:ext>
                </a:extLst>
              </p:cNvPr>
              <p:cNvSpPr/>
              <p:nvPr/>
            </p:nvSpPr>
            <p:spPr>
              <a:xfrm>
                <a:off x="1553029" y="2463205"/>
                <a:ext cx="6234996" cy="975547"/>
              </a:xfrm>
              <a:prstGeom prst="roundRect">
                <a:avLst>
                  <a:gd name="adj" fmla="val 11377"/>
                </a:avLst>
              </a:prstGeom>
              <a:solidFill>
                <a:srgbClr val="E9F8FD"/>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2" name="TextBox 51">
                <a:extLst>
                  <a:ext uri="{FF2B5EF4-FFF2-40B4-BE49-F238E27FC236}">
                    <a16:creationId xmlns:a16="http://schemas.microsoft.com/office/drawing/2014/main" id="{B22A89B8-B08C-8510-F9FA-C051D168AF1F}"/>
                  </a:ext>
                </a:extLst>
              </p:cNvPr>
              <p:cNvSpPr txBox="1"/>
              <p:nvPr/>
            </p:nvSpPr>
            <p:spPr>
              <a:xfrm>
                <a:off x="1553029" y="2824074"/>
                <a:ext cx="6166791"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Tập trung bằng chứng, lịch sử giao dịch và thông tin vận hành để hỗ trợ kiểm toán, tra soát và kiểm chứng hồ sơ dài hạn.</a:t>
                </a:r>
              </a:p>
            </p:txBody>
          </p:sp>
          <p:sp>
            <p:nvSpPr>
              <p:cNvPr id="53" name="TextBox 52">
                <a:extLst>
                  <a:ext uri="{FF2B5EF4-FFF2-40B4-BE49-F238E27FC236}">
                    <a16:creationId xmlns:a16="http://schemas.microsoft.com/office/drawing/2014/main" id="{E1266451-0614-511B-DEAD-91CF85E71599}"/>
                  </a:ext>
                </a:extLst>
              </p:cNvPr>
              <p:cNvSpPr txBox="1"/>
              <p:nvPr/>
            </p:nvSpPr>
            <p:spPr>
              <a:xfrm>
                <a:off x="1602039" y="2570830"/>
                <a:ext cx="5220593"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MINH BẠCH – KIỂM SOÁT TỐT HƠN</a:t>
                </a:r>
              </a:p>
            </p:txBody>
          </p:sp>
        </p:grpSp>
      </p:grpSp>
      <p:grpSp>
        <p:nvGrpSpPr>
          <p:cNvPr id="61" name="Group 60">
            <a:extLst>
              <a:ext uri="{FF2B5EF4-FFF2-40B4-BE49-F238E27FC236}">
                <a16:creationId xmlns:a16="http://schemas.microsoft.com/office/drawing/2014/main" id="{2A8B97F8-43FD-A8F1-5DA9-5CBE1CE40FE0}"/>
              </a:ext>
            </a:extLst>
          </p:cNvPr>
          <p:cNvGrpSpPr/>
          <p:nvPr/>
        </p:nvGrpSpPr>
        <p:grpSpPr>
          <a:xfrm>
            <a:off x="226914" y="5676426"/>
            <a:ext cx="7382734" cy="975547"/>
            <a:chOff x="226914" y="5676426"/>
            <a:chExt cx="7382734" cy="975547"/>
          </a:xfrm>
        </p:grpSpPr>
        <p:pic>
          <p:nvPicPr>
            <p:cNvPr id="27" name="Picture 26">
              <a:extLst>
                <a:ext uri="{FF2B5EF4-FFF2-40B4-BE49-F238E27FC236}">
                  <a16:creationId xmlns:a16="http://schemas.microsoft.com/office/drawing/2014/main" id="{000E7AA7-C678-7E36-A44A-77308C0387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6914" y="5676426"/>
              <a:ext cx="975546" cy="975546"/>
            </a:xfrm>
            <a:prstGeom prst="roundRect">
              <a:avLst/>
            </a:prstGeom>
            <a:effectLst>
              <a:outerShdw blurRad="63500" sx="102000" sy="102000" algn="ctr" rotWithShape="0">
                <a:prstClr val="black">
                  <a:alpha val="40000"/>
                </a:prstClr>
              </a:outerShdw>
            </a:effectLst>
          </p:spPr>
        </p:pic>
        <p:grpSp>
          <p:nvGrpSpPr>
            <p:cNvPr id="54" name="Group 53">
              <a:extLst>
                <a:ext uri="{FF2B5EF4-FFF2-40B4-BE49-F238E27FC236}">
                  <a16:creationId xmlns:a16="http://schemas.microsoft.com/office/drawing/2014/main" id="{755981FA-2B4E-04DB-D50E-8442177D7C6F}"/>
                </a:ext>
              </a:extLst>
            </p:cNvPr>
            <p:cNvGrpSpPr/>
            <p:nvPr/>
          </p:nvGrpSpPr>
          <p:grpSpPr>
            <a:xfrm>
              <a:off x="1374652" y="5676426"/>
              <a:ext cx="6234996" cy="975547"/>
              <a:chOff x="1553029" y="2463205"/>
              <a:chExt cx="6234996" cy="975547"/>
            </a:xfrm>
          </p:grpSpPr>
          <p:sp>
            <p:nvSpPr>
              <p:cNvPr id="55" name="Rectangle: Rounded Corners 54">
                <a:extLst>
                  <a:ext uri="{FF2B5EF4-FFF2-40B4-BE49-F238E27FC236}">
                    <a16:creationId xmlns:a16="http://schemas.microsoft.com/office/drawing/2014/main" id="{8AEC43D6-D108-D83F-037C-9A0356CF39A6}"/>
                  </a:ext>
                </a:extLst>
              </p:cNvPr>
              <p:cNvSpPr/>
              <p:nvPr/>
            </p:nvSpPr>
            <p:spPr>
              <a:xfrm>
                <a:off x="1553029" y="2463205"/>
                <a:ext cx="6234996" cy="975547"/>
              </a:xfrm>
              <a:prstGeom prst="roundRect">
                <a:avLst>
                  <a:gd name="adj" fmla="val 11377"/>
                </a:avLst>
              </a:prstGeom>
              <a:solidFill>
                <a:srgbClr val="E9F8FD"/>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56" name="TextBox 55">
                <a:extLst>
                  <a:ext uri="{FF2B5EF4-FFF2-40B4-BE49-F238E27FC236}">
                    <a16:creationId xmlns:a16="http://schemas.microsoft.com/office/drawing/2014/main" id="{2D62BA6C-DE35-82E1-1E88-1DA524869399}"/>
                  </a:ext>
                </a:extLst>
              </p:cNvPr>
              <p:cNvSpPr txBox="1"/>
              <p:nvPr/>
            </p:nvSpPr>
            <p:spPr>
              <a:xfrm>
                <a:off x="1553029" y="2824074"/>
                <a:ext cx="6166791" cy="461665"/>
              </a:xfrm>
              <a:prstGeom prst="rect">
                <a:avLst/>
              </a:prstGeom>
              <a:noFill/>
            </p:spPr>
            <p:txBody>
              <a:bodyPr wrap="square" rtlCol="0">
                <a:spAutoFit/>
              </a:bodyPr>
              <a:lstStyle/>
              <a:p>
                <a:r>
                  <a:rPr lang="vi-VN" sz="1200" dirty="0">
                    <a:solidFill>
                      <a:schemeClr val="bg2">
                        <a:lumMod val="25000"/>
                      </a:schemeClr>
                    </a:solidFill>
                    <a:latin typeface="Roboto" pitchFamily="2" charset="0"/>
                    <a:ea typeface="Roboto" pitchFamily="2" charset="0"/>
                  </a:rPr>
                  <a:t>Tạo nền tảng tích hợp và mở rộng quy trình giao dịch số theo nhu cầu phát triển của ngân hàng, công ty tài chính, chứng khoán và bảo hiểm.</a:t>
                </a:r>
              </a:p>
            </p:txBody>
          </p:sp>
          <p:sp>
            <p:nvSpPr>
              <p:cNvPr id="57" name="TextBox 56">
                <a:extLst>
                  <a:ext uri="{FF2B5EF4-FFF2-40B4-BE49-F238E27FC236}">
                    <a16:creationId xmlns:a16="http://schemas.microsoft.com/office/drawing/2014/main" id="{49ACAB0B-3784-F34D-7F83-9E09A348734A}"/>
                  </a:ext>
                </a:extLst>
              </p:cNvPr>
              <p:cNvSpPr txBox="1"/>
              <p:nvPr/>
            </p:nvSpPr>
            <p:spPr>
              <a:xfrm>
                <a:off x="1602039" y="2570830"/>
                <a:ext cx="5220593" cy="276999"/>
              </a:xfrm>
              <a:prstGeom prst="rect">
                <a:avLst/>
              </a:prstGeom>
              <a:noFill/>
            </p:spPr>
            <p:txBody>
              <a:bodyPr wrap="square" rtlCol="0">
                <a:spAutoFit/>
              </a:bodyPr>
              <a:lstStyle/>
              <a:p>
                <a:r>
                  <a:rPr lang="vi-VN" sz="1200" b="1" dirty="0">
                    <a:solidFill>
                      <a:srgbClr val="0066FF"/>
                    </a:solidFill>
                    <a:latin typeface="Roboto" pitchFamily="2" charset="0"/>
                    <a:ea typeface="Roboto" pitchFamily="2" charset="0"/>
                  </a:rPr>
                  <a:t>SẴN SÀNG MỞ RỘNG – ĐỒNG HÀNH DÀI HẠN</a:t>
                </a:r>
              </a:p>
            </p:txBody>
          </p:sp>
        </p:grpSp>
      </p:grpSp>
    </p:spTree>
    <p:extLst>
      <p:ext uri="{BB962C8B-B14F-4D97-AF65-F5344CB8AC3E}">
        <p14:creationId xmlns:p14="http://schemas.microsoft.com/office/powerpoint/2010/main" val="4134482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750"/>
                                        <p:tgtEl>
                                          <p:spTgt spid="59"/>
                                        </p:tgtEl>
                                      </p:cBhvr>
                                    </p:animEffect>
                                  </p:childTnLst>
                                </p:cTn>
                              </p:par>
                              <p:par>
                                <p:cTn id="11" presetID="10" presetClass="entr" presetSubtype="0" fill="hold" nodeType="with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fade">
                                      <p:cBhvr>
                                        <p:cTn id="13" dur="1000"/>
                                        <p:tgtEl>
                                          <p:spTgt spid="60"/>
                                        </p:tgtEl>
                                      </p:cBhvr>
                                    </p:animEffect>
                                  </p:childTnLst>
                                </p:cTn>
                              </p:par>
                              <p:par>
                                <p:cTn id="14" presetID="10" presetClass="entr" presetSubtype="0" fill="hold"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10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6AE47FC5-1806-AEFE-61E9-A0F8F4526ADC}"/>
              </a:ext>
            </a:extLst>
          </p:cNvPr>
          <p:cNvPicPr>
            <a:picLocks noChangeAspect="1"/>
          </p:cNvPicPr>
          <p:nvPr/>
        </p:nvPicPr>
        <p:blipFill>
          <a:blip r:embed="rId3">
            <a:extLst>
              <a:ext uri="{28A0092B-C50C-407E-A947-70E740481C1C}">
                <a14:useLocalDpi xmlns:a14="http://schemas.microsoft.com/office/drawing/2010/main" val="0"/>
              </a:ext>
            </a:extLst>
          </a:blip>
          <a:srcRect t="38494" b="7857"/>
          <a:stretch>
            <a:fillRect/>
          </a:stretch>
        </p:blipFill>
        <p:spPr>
          <a:xfrm>
            <a:off x="3611" y="0"/>
            <a:ext cx="12188389" cy="3679291"/>
          </a:xfrm>
          <a:custGeom>
            <a:avLst/>
            <a:gdLst>
              <a:gd name="csX0" fmla="*/ 10556 w 12188389"/>
              <a:gd name="csY0" fmla="*/ 0 h 3679291"/>
              <a:gd name="csX1" fmla="*/ 12177832 w 12188389"/>
              <a:gd name="csY1" fmla="*/ 0 h 3679291"/>
              <a:gd name="csX2" fmla="*/ 12188389 w 12188389"/>
              <a:gd name="csY2" fmla="*/ 54503 h 3679291"/>
              <a:gd name="csX3" fmla="*/ 12188389 w 12188389"/>
              <a:gd name="csY3" fmla="*/ 2124082 h 3679291"/>
              <a:gd name="csX4" fmla="*/ 12182339 w 12188389"/>
              <a:gd name="csY4" fmla="*/ 2186460 h 3679291"/>
              <a:gd name="csX5" fmla="*/ 6153448 w 12188389"/>
              <a:gd name="csY5" fmla="*/ 3679291 h 3679291"/>
              <a:gd name="csX6" fmla="*/ 6034940 w 12188389"/>
              <a:gd name="csY6" fmla="*/ 3679291 h 3679291"/>
              <a:gd name="csX7" fmla="*/ 6049 w 12188389"/>
              <a:gd name="csY7" fmla="*/ 2186460 h 3679291"/>
              <a:gd name="csX8" fmla="*/ 0 w 12188389"/>
              <a:gd name="csY8" fmla="*/ 2124092 h 3679291"/>
              <a:gd name="csX9" fmla="*/ 0 w 12188389"/>
              <a:gd name="csY9" fmla="*/ 54498 h 3679291"/>
              <a:gd name="csX10" fmla="*/ 10556 w 12188389"/>
              <a:gd name="csY10" fmla="*/ 0 h 36792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188389" h="3679291">
                <a:moveTo>
                  <a:pt x="10556" y="0"/>
                </a:moveTo>
                <a:lnTo>
                  <a:pt x="12177832" y="0"/>
                </a:lnTo>
                <a:lnTo>
                  <a:pt x="12188389" y="54503"/>
                </a:lnTo>
                <a:lnTo>
                  <a:pt x="12188389" y="2124082"/>
                </a:lnTo>
                <a:lnTo>
                  <a:pt x="12182339" y="2186460"/>
                </a:lnTo>
                <a:cubicBezTo>
                  <a:pt x="12020656" y="3018019"/>
                  <a:pt x="9383262" y="3679291"/>
                  <a:pt x="6153448" y="3679291"/>
                </a:cubicBezTo>
                <a:lnTo>
                  <a:pt x="6034940" y="3679291"/>
                </a:lnTo>
                <a:cubicBezTo>
                  <a:pt x="2805126" y="3679291"/>
                  <a:pt x="167732" y="3018019"/>
                  <a:pt x="6049" y="2186460"/>
                </a:cubicBezTo>
                <a:lnTo>
                  <a:pt x="0" y="2124092"/>
                </a:lnTo>
                <a:lnTo>
                  <a:pt x="0" y="54498"/>
                </a:lnTo>
                <a:lnTo>
                  <a:pt x="10556" y="0"/>
                </a:lnTo>
                <a:close/>
              </a:path>
            </a:pathLst>
          </a:custGeom>
        </p:spPr>
      </p:pic>
      <p:pic>
        <p:nvPicPr>
          <p:cNvPr id="20" name="Picture 19">
            <a:extLst>
              <a:ext uri="{FF2B5EF4-FFF2-40B4-BE49-F238E27FC236}">
                <a16:creationId xmlns:a16="http://schemas.microsoft.com/office/drawing/2014/main" id="{F9D1C9D3-6D0A-50C7-18A4-EFE3B8771048}"/>
              </a:ext>
            </a:extLst>
          </p:cNvPr>
          <p:cNvPicPr>
            <a:picLocks noChangeAspect="1"/>
          </p:cNvPicPr>
          <p:nvPr/>
        </p:nvPicPr>
        <p:blipFill>
          <a:blip r:embed="rId3">
            <a:extLst>
              <a:ext uri="{28A0092B-C50C-407E-A947-70E740481C1C}">
                <a14:useLocalDpi xmlns:a14="http://schemas.microsoft.com/office/drawing/2010/main" val="0"/>
              </a:ext>
            </a:extLst>
          </a:blip>
          <a:srcRect l="-15" t="39289" r="100000" b="30534"/>
          <a:stretch>
            <a:fillRect/>
          </a:stretch>
        </p:blipFill>
        <p:spPr>
          <a:xfrm>
            <a:off x="-1" y="2694407"/>
            <a:ext cx="1806" cy="2069594"/>
          </a:xfrm>
          <a:custGeom>
            <a:avLst/>
            <a:gdLst>
              <a:gd name="csX0" fmla="*/ 1806 w 1806"/>
              <a:gd name="csY0" fmla="*/ 0 h 2069594"/>
              <a:gd name="csX1" fmla="*/ 1806 w 1806"/>
              <a:gd name="csY1" fmla="*/ 2069594 h 2069594"/>
              <a:gd name="csX2" fmla="*/ 0 w 1806"/>
              <a:gd name="csY2" fmla="*/ 2050973 h 2069594"/>
              <a:gd name="csX3" fmla="*/ 0 w 1806"/>
              <a:gd name="csY3" fmla="*/ 9324 h 2069594"/>
              <a:gd name="csX4" fmla="*/ 1806 w 1806"/>
              <a:gd name="csY4" fmla="*/ 0 h 2069594"/>
            </a:gdLst>
            <a:ahLst/>
            <a:cxnLst>
              <a:cxn ang="0">
                <a:pos x="csX0" y="csY0"/>
              </a:cxn>
              <a:cxn ang="0">
                <a:pos x="csX1" y="csY1"/>
              </a:cxn>
              <a:cxn ang="0">
                <a:pos x="csX2" y="csY2"/>
              </a:cxn>
              <a:cxn ang="0">
                <a:pos x="csX3" y="csY3"/>
              </a:cxn>
              <a:cxn ang="0">
                <a:pos x="csX4" y="csY4"/>
              </a:cxn>
            </a:cxnLst>
            <a:rect l="l" t="t" r="r" b="b"/>
            <a:pathLst>
              <a:path w="1806" h="2069594">
                <a:moveTo>
                  <a:pt x="1806" y="0"/>
                </a:moveTo>
                <a:lnTo>
                  <a:pt x="1806" y="2069594"/>
                </a:lnTo>
                <a:lnTo>
                  <a:pt x="0" y="2050973"/>
                </a:lnTo>
                <a:lnTo>
                  <a:pt x="0" y="9324"/>
                </a:lnTo>
                <a:lnTo>
                  <a:pt x="1806" y="0"/>
                </a:lnTo>
                <a:close/>
              </a:path>
            </a:pathLst>
          </a:custGeom>
        </p:spPr>
      </p:pic>
      <p:pic>
        <p:nvPicPr>
          <p:cNvPr id="19" name="Picture 18">
            <a:extLst>
              <a:ext uri="{FF2B5EF4-FFF2-40B4-BE49-F238E27FC236}">
                <a16:creationId xmlns:a16="http://schemas.microsoft.com/office/drawing/2014/main" id="{BDCC1B12-FD92-2A5C-759D-E421D83E1A27}"/>
              </a:ext>
            </a:extLst>
          </p:cNvPr>
          <p:cNvPicPr>
            <a:picLocks noChangeAspect="1"/>
          </p:cNvPicPr>
          <p:nvPr/>
        </p:nvPicPr>
        <p:blipFill>
          <a:blip r:embed="rId3">
            <a:extLst>
              <a:ext uri="{28A0092B-C50C-407E-A947-70E740481C1C}">
                <a14:useLocalDpi xmlns:a14="http://schemas.microsoft.com/office/drawing/2010/main" val="0"/>
              </a:ext>
            </a:extLst>
          </a:blip>
          <a:srcRect l="100000" t="39289" r="-15" b="30534"/>
          <a:stretch>
            <a:fillRect/>
          </a:stretch>
        </p:blipFill>
        <p:spPr>
          <a:xfrm>
            <a:off x="12190194" y="2694413"/>
            <a:ext cx="1805" cy="2069579"/>
          </a:xfrm>
          <a:custGeom>
            <a:avLst/>
            <a:gdLst>
              <a:gd name="csX0" fmla="*/ 0 w 1805"/>
              <a:gd name="csY0" fmla="*/ 0 h 2069579"/>
              <a:gd name="csX1" fmla="*/ 1805 w 1805"/>
              <a:gd name="csY1" fmla="*/ 9319 h 2069579"/>
              <a:gd name="csX2" fmla="*/ 1805 w 1805"/>
              <a:gd name="csY2" fmla="*/ 2050968 h 2069579"/>
              <a:gd name="csX3" fmla="*/ 0 w 1805"/>
              <a:gd name="csY3" fmla="*/ 2069579 h 2069579"/>
              <a:gd name="csX4" fmla="*/ 0 w 1805"/>
              <a:gd name="csY4" fmla="*/ 0 h 2069579"/>
            </a:gdLst>
            <a:ahLst/>
            <a:cxnLst>
              <a:cxn ang="0">
                <a:pos x="csX0" y="csY0"/>
              </a:cxn>
              <a:cxn ang="0">
                <a:pos x="csX1" y="csY1"/>
              </a:cxn>
              <a:cxn ang="0">
                <a:pos x="csX2" y="csY2"/>
              </a:cxn>
              <a:cxn ang="0">
                <a:pos x="csX3" y="csY3"/>
              </a:cxn>
              <a:cxn ang="0">
                <a:pos x="csX4" y="csY4"/>
              </a:cxn>
            </a:cxnLst>
            <a:rect l="l" t="t" r="r" b="b"/>
            <a:pathLst>
              <a:path w="1805" h="2069579">
                <a:moveTo>
                  <a:pt x="0" y="0"/>
                </a:moveTo>
                <a:lnTo>
                  <a:pt x="1805" y="9319"/>
                </a:lnTo>
                <a:lnTo>
                  <a:pt x="1805" y="2050968"/>
                </a:lnTo>
                <a:lnTo>
                  <a:pt x="0" y="2069579"/>
                </a:lnTo>
                <a:lnTo>
                  <a:pt x="0" y="0"/>
                </a:lnTo>
                <a:close/>
              </a:path>
            </a:pathLst>
          </a:custGeom>
        </p:spPr>
      </p:pic>
      <p:sp>
        <p:nvSpPr>
          <p:cNvPr id="5" name="Freeform: Shape 4">
            <a:extLst>
              <a:ext uri="{FF2B5EF4-FFF2-40B4-BE49-F238E27FC236}">
                <a16:creationId xmlns:a16="http://schemas.microsoft.com/office/drawing/2014/main" id="{15027160-3894-13CA-A0B4-8D6909912B54}"/>
              </a:ext>
            </a:extLst>
          </p:cNvPr>
          <p:cNvSpPr/>
          <p:nvPr/>
        </p:nvSpPr>
        <p:spPr>
          <a:xfrm>
            <a:off x="1" y="0"/>
            <a:ext cx="12192000" cy="3679291"/>
          </a:xfrm>
          <a:custGeom>
            <a:avLst/>
            <a:gdLst>
              <a:gd name="csX0" fmla="*/ 3849 w 3796145"/>
              <a:gd name="csY0" fmla="*/ 0 h 4394200"/>
              <a:gd name="csX1" fmla="*/ 3792296 w 3796145"/>
              <a:gd name="csY1" fmla="*/ 0 h 4394200"/>
              <a:gd name="csX2" fmla="*/ 3796145 w 3796145"/>
              <a:gd name="csY2" fmla="*/ 76223 h 4394200"/>
              <a:gd name="csX3" fmla="*/ 3796145 w 3796145"/>
              <a:gd name="csY3" fmla="*/ 2514577 h 4394200"/>
              <a:gd name="csX4" fmla="*/ 1916522 w 3796145"/>
              <a:gd name="csY4" fmla="*/ 4394200 h 4394200"/>
              <a:gd name="csX5" fmla="*/ 1879623 w 3796145"/>
              <a:gd name="csY5" fmla="*/ 4394200 h 4394200"/>
              <a:gd name="csX6" fmla="*/ 0 w 3796145"/>
              <a:gd name="csY6" fmla="*/ 2514577 h 4394200"/>
              <a:gd name="csX7" fmla="*/ 0 w 3796145"/>
              <a:gd name="csY7" fmla="*/ 76223 h 4394200"/>
              <a:gd name="csX8" fmla="*/ 3849 w 3796145"/>
              <a:gd name="csY8" fmla="*/ 0 h 4394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796145" h="4394200">
                <a:moveTo>
                  <a:pt x="3849" y="0"/>
                </a:moveTo>
                <a:lnTo>
                  <a:pt x="3792296" y="0"/>
                </a:lnTo>
                <a:lnTo>
                  <a:pt x="3796145" y="76223"/>
                </a:lnTo>
                <a:lnTo>
                  <a:pt x="3796145" y="2514577"/>
                </a:lnTo>
                <a:cubicBezTo>
                  <a:pt x="3796145" y="3552664"/>
                  <a:pt x="2954609" y="4394200"/>
                  <a:pt x="1916522" y="4394200"/>
                </a:cubicBezTo>
                <a:lnTo>
                  <a:pt x="1879623" y="4394200"/>
                </a:lnTo>
                <a:cubicBezTo>
                  <a:pt x="841536" y="4394200"/>
                  <a:pt x="0" y="3552664"/>
                  <a:pt x="0" y="2514577"/>
                </a:cubicBezTo>
                <a:lnTo>
                  <a:pt x="0" y="76223"/>
                </a:lnTo>
                <a:lnTo>
                  <a:pt x="3849" y="0"/>
                </a:lnTo>
                <a:close/>
              </a:path>
            </a:pathLst>
          </a:custGeom>
          <a:gradFill flip="none" rotWithShape="1">
            <a:gsLst>
              <a:gs pos="39000">
                <a:srgbClr val="006AE4">
                  <a:alpha val="70000"/>
                </a:srgbClr>
              </a:gs>
              <a:gs pos="2000">
                <a:srgbClr val="0070C0"/>
              </a:gs>
              <a:gs pos="100000">
                <a:srgbClr val="0066FF"/>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
        <p:nvSpPr>
          <p:cNvPr id="7" name="TextBox 6">
            <a:extLst>
              <a:ext uri="{FF2B5EF4-FFF2-40B4-BE49-F238E27FC236}">
                <a16:creationId xmlns:a16="http://schemas.microsoft.com/office/drawing/2014/main" id="{1E8B5096-7B0A-85C7-2367-56BD887CA634}"/>
              </a:ext>
            </a:extLst>
          </p:cNvPr>
          <p:cNvSpPr txBox="1"/>
          <p:nvPr/>
        </p:nvSpPr>
        <p:spPr>
          <a:xfrm>
            <a:off x="1606493" y="1316470"/>
            <a:ext cx="8979014" cy="1938992"/>
          </a:xfrm>
          <a:prstGeom prst="rect">
            <a:avLst/>
          </a:prstGeom>
          <a:noFill/>
        </p:spPr>
        <p:txBody>
          <a:bodyPr wrap="square" rtlCol="0">
            <a:spAutoFit/>
          </a:bodyPr>
          <a:lstStyle/>
          <a:p>
            <a:pPr algn="ctr"/>
            <a:r>
              <a:rPr lang="en-US" sz="4000" b="1" dirty="0">
                <a:solidFill>
                  <a:schemeClr val="bg1"/>
                </a:solidFill>
                <a:latin typeface="+mj-lt"/>
              </a:rPr>
              <a:t>HÃY CÙNG MOBILE-ID </a:t>
            </a:r>
          </a:p>
          <a:p>
            <a:pPr algn="ctr"/>
            <a:r>
              <a:rPr lang="en-US" sz="4000" b="1" dirty="0">
                <a:solidFill>
                  <a:schemeClr val="bg1"/>
                </a:solidFill>
                <a:latin typeface="+mj-lt"/>
              </a:rPr>
              <a:t>TỐI ƯU HÀNH TRÌNH GIAO DỊCH SỐ CỦA BẠN!</a:t>
            </a:r>
            <a:endParaRPr lang="vi-VN" sz="4000" b="1" dirty="0">
              <a:solidFill>
                <a:schemeClr val="bg1"/>
              </a:solidFill>
              <a:latin typeface="+mj-lt"/>
            </a:endParaRPr>
          </a:p>
        </p:txBody>
      </p:sp>
      <p:grpSp>
        <p:nvGrpSpPr>
          <p:cNvPr id="25" name="Group 24">
            <a:extLst>
              <a:ext uri="{FF2B5EF4-FFF2-40B4-BE49-F238E27FC236}">
                <a16:creationId xmlns:a16="http://schemas.microsoft.com/office/drawing/2014/main" id="{787E7580-7737-D609-A6E6-20C43F079144}"/>
              </a:ext>
            </a:extLst>
          </p:cNvPr>
          <p:cNvGrpSpPr/>
          <p:nvPr/>
        </p:nvGrpSpPr>
        <p:grpSpPr>
          <a:xfrm>
            <a:off x="3783960" y="5154309"/>
            <a:ext cx="1822594" cy="387221"/>
            <a:chOff x="3596931" y="6125409"/>
            <a:chExt cx="1822594" cy="387221"/>
          </a:xfrm>
        </p:grpSpPr>
        <p:pic>
          <p:nvPicPr>
            <p:cNvPr id="26" name="Graphic 25" descr="Telephone outline">
              <a:extLst>
                <a:ext uri="{FF2B5EF4-FFF2-40B4-BE49-F238E27FC236}">
                  <a16:creationId xmlns:a16="http://schemas.microsoft.com/office/drawing/2014/main" id="{E873F94F-3229-F8B3-855F-99CA8BCF509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96931" y="6125409"/>
              <a:ext cx="387221" cy="387221"/>
            </a:xfrm>
            <a:prstGeom prst="rect">
              <a:avLst/>
            </a:prstGeom>
          </p:spPr>
        </p:pic>
        <p:sp>
          <p:nvSpPr>
            <p:cNvPr id="27" name="TextBox 26">
              <a:extLst>
                <a:ext uri="{FF2B5EF4-FFF2-40B4-BE49-F238E27FC236}">
                  <a16:creationId xmlns:a16="http://schemas.microsoft.com/office/drawing/2014/main" id="{1207ECCF-92AD-E45E-FCC5-4B6BD4CC9F28}"/>
                </a:ext>
              </a:extLst>
            </p:cNvPr>
            <p:cNvSpPr txBox="1"/>
            <p:nvPr/>
          </p:nvSpPr>
          <p:spPr>
            <a:xfrm>
              <a:off x="4001270" y="6193969"/>
              <a:ext cx="1418255" cy="307777"/>
            </a:xfrm>
            <a:prstGeom prst="rect">
              <a:avLst/>
            </a:prstGeom>
            <a:noFill/>
          </p:spPr>
          <p:txBody>
            <a:bodyPr wrap="square" rtlCol="0">
              <a:spAutoFit/>
            </a:bodyPr>
            <a:lstStyle/>
            <a:p>
              <a:r>
                <a:rPr lang="en-US" sz="1400" dirty="0">
                  <a:solidFill>
                    <a:schemeClr val="bg2">
                      <a:lumMod val="25000"/>
                    </a:schemeClr>
                  </a:solidFill>
                  <a:latin typeface="Roboto" panose="02000000000000000000" pitchFamily="2" charset="0"/>
                  <a:ea typeface="Roboto" panose="02000000000000000000" pitchFamily="2" charset="0"/>
                </a:rPr>
                <a:t>028 3622 </a:t>
              </a:r>
              <a:r>
                <a:rPr lang="en-US" sz="1400" dirty="0">
                  <a:solidFill>
                    <a:schemeClr val="bg2">
                      <a:lumMod val="25000"/>
                    </a:schemeClr>
                  </a:solidFill>
                  <a:latin typeface="Roboto" pitchFamily="2" charset="0"/>
                  <a:ea typeface="Roboto" pitchFamily="2" charset="0"/>
                  <a:cs typeface="Roboto" pitchFamily="2" charset="0"/>
                </a:rPr>
                <a:t>2982</a:t>
              </a:r>
            </a:p>
          </p:txBody>
        </p:sp>
      </p:grpSp>
      <p:grpSp>
        <p:nvGrpSpPr>
          <p:cNvPr id="28" name="Group 27">
            <a:extLst>
              <a:ext uri="{FF2B5EF4-FFF2-40B4-BE49-F238E27FC236}">
                <a16:creationId xmlns:a16="http://schemas.microsoft.com/office/drawing/2014/main" id="{D78C3439-9926-71C4-58EC-C0AC7572C619}"/>
              </a:ext>
            </a:extLst>
          </p:cNvPr>
          <p:cNvGrpSpPr/>
          <p:nvPr/>
        </p:nvGrpSpPr>
        <p:grpSpPr>
          <a:xfrm>
            <a:off x="6174701" y="5154309"/>
            <a:ext cx="2620556" cy="387221"/>
            <a:chOff x="6304369" y="6302172"/>
            <a:chExt cx="2620556" cy="387221"/>
          </a:xfrm>
        </p:grpSpPr>
        <p:pic>
          <p:nvPicPr>
            <p:cNvPr id="29" name="Graphic 28" descr="Internet outline">
              <a:extLst>
                <a:ext uri="{FF2B5EF4-FFF2-40B4-BE49-F238E27FC236}">
                  <a16:creationId xmlns:a16="http://schemas.microsoft.com/office/drawing/2014/main" id="{6D0C0ED7-1CE0-15E1-7E77-46A9F18C87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04369" y="6302172"/>
              <a:ext cx="387221" cy="387221"/>
            </a:xfrm>
            <a:prstGeom prst="rect">
              <a:avLst/>
            </a:prstGeom>
          </p:spPr>
        </p:pic>
        <p:sp>
          <p:nvSpPr>
            <p:cNvPr id="30" name="TextBox 29">
              <a:extLst>
                <a:ext uri="{FF2B5EF4-FFF2-40B4-BE49-F238E27FC236}">
                  <a16:creationId xmlns:a16="http://schemas.microsoft.com/office/drawing/2014/main" id="{21AC79CC-C169-4CBD-2631-64388BE257C9}"/>
                </a:ext>
              </a:extLst>
            </p:cNvPr>
            <p:cNvSpPr txBox="1"/>
            <p:nvPr/>
          </p:nvSpPr>
          <p:spPr>
            <a:xfrm>
              <a:off x="6789563" y="6342810"/>
              <a:ext cx="2135362" cy="321435"/>
            </a:xfrm>
            <a:prstGeom prst="rect">
              <a:avLst/>
            </a:prstGeom>
            <a:noFill/>
          </p:spPr>
          <p:txBody>
            <a:bodyPr wrap="square" rtlCol="0">
              <a:spAutoFit/>
            </a:bodyPr>
            <a:lstStyle/>
            <a:p>
              <a:pPr lvl="0">
                <a:lnSpc>
                  <a:spcPct val="114000"/>
                </a:lnSpc>
                <a:defRPr/>
              </a:pPr>
              <a:r>
                <a:rPr lang="id-ID" sz="1400"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rPr>
                <a:t>info@mobile-id.vn</a:t>
              </a:r>
            </a:p>
          </p:txBody>
        </p:sp>
      </p:grpSp>
      <p:sp>
        <p:nvSpPr>
          <p:cNvPr id="31" name="TextBox 30">
            <a:extLst>
              <a:ext uri="{FF2B5EF4-FFF2-40B4-BE49-F238E27FC236}">
                <a16:creationId xmlns:a16="http://schemas.microsoft.com/office/drawing/2014/main" id="{BE211CF4-233B-2BE8-A997-D924C0431013}"/>
              </a:ext>
            </a:extLst>
          </p:cNvPr>
          <p:cNvSpPr txBox="1"/>
          <p:nvPr/>
        </p:nvSpPr>
        <p:spPr>
          <a:xfrm>
            <a:off x="1968174" y="4171688"/>
            <a:ext cx="8642869" cy="400110"/>
          </a:xfrm>
          <a:prstGeom prst="rect">
            <a:avLst/>
          </a:prstGeom>
          <a:noFill/>
        </p:spPr>
        <p:txBody>
          <a:bodyPr wrap="square" rtlCol="0">
            <a:spAutoFit/>
          </a:bodyPr>
          <a:lstStyle/>
          <a:p>
            <a:pPr algn="ctr"/>
            <a:r>
              <a:rPr lang="en-US" sz="2000" b="1" dirty="0">
                <a:solidFill>
                  <a:srgbClr val="0066FF"/>
                </a:solidFill>
                <a:latin typeface="Roboto" panose="02000000000000000000" pitchFamily="2" charset="0"/>
                <a:ea typeface="Roboto" panose="02000000000000000000" pitchFamily="2" charset="0"/>
                <a:cs typeface="Roboto" panose="02000000000000000000" pitchFamily="2" charset="0"/>
              </a:rPr>
              <a:t>CÔNG TY CỔ PHẦN CÔNG NGHỆ VÀ DỊCH VỤ MOBILE-ID</a:t>
            </a:r>
          </a:p>
        </p:txBody>
      </p:sp>
      <p:grpSp>
        <p:nvGrpSpPr>
          <p:cNvPr id="32" name="Group 31">
            <a:extLst>
              <a:ext uri="{FF2B5EF4-FFF2-40B4-BE49-F238E27FC236}">
                <a16:creationId xmlns:a16="http://schemas.microsoft.com/office/drawing/2014/main" id="{EE155DA2-8865-594B-8112-F34A1CF85B2F}"/>
              </a:ext>
            </a:extLst>
          </p:cNvPr>
          <p:cNvGrpSpPr/>
          <p:nvPr/>
        </p:nvGrpSpPr>
        <p:grpSpPr>
          <a:xfrm>
            <a:off x="2495507" y="4667163"/>
            <a:ext cx="7588203" cy="339984"/>
            <a:chOff x="3808522" y="5715431"/>
            <a:chExt cx="7588203" cy="339984"/>
          </a:xfrm>
        </p:grpSpPr>
        <p:sp>
          <p:nvSpPr>
            <p:cNvPr id="33" name="TextBox 32">
              <a:extLst>
                <a:ext uri="{FF2B5EF4-FFF2-40B4-BE49-F238E27FC236}">
                  <a16:creationId xmlns:a16="http://schemas.microsoft.com/office/drawing/2014/main" id="{51204013-915F-D84F-05B3-2364C1ABAA21}"/>
                </a:ext>
              </a:extLst>
            </p:cNvPr>
            <p:cNvSpPr txBox="1"/>
            <p:nvPr/>
          </p:nvSpPr>
          <p:spPr>
            <a:xfrm>
              <a:off x="4001269" y="5747638"/>
              <a:ext cx="7395456" cy="307777"/>
            </a:xfrm>
            <a:prstGeom prst="rect">
              <a:avLst/>
            </a:prstGeom>
            <a:noFill/>
          </p:spPr>
          <p:txBody>
            <a:bodyPr wrap="square" rtlCol="0">
              <a:spAutoFit/>
            </a:bodyPr>
            <a:lstStyle/>
            <a:p>
              <a:r>
                <a:rPr lang="en-US" sz="1400" dirty="0">
                  <a:solidFill>
                    <a:schemeClr val="bg2">
                      <a:lumMod val="25000"/>
                    </a:schemeClr>
                  </a:solidFill>
                  <a:latin typeface="Roboto" pitchFamily="2" charset="0"/>
                  <a:ea typeface="Roboto" pitchFamily="2" charset="0"/>
                  <a:cs typeface="Roboto" pitchFamily="2" charset="0"/>
                </a:rPr>
                <a:t>Tầng 9, </a:t>
              </a:r>
              <a:r>
                <a:rPr lang="en-US" sz="1400" dirty="0" err="1">
                  <a:solidFill>
                    <a:schemeClr val="bg2">
                      <a:lumMod val="25000"/>
                    </a:schemeClr>
                  </a:solidFill>
                  <a:latin typeface="Roboto" pitchFamily="2" charset="0"/>
                  <a:ea typeface="Roboto" pitchFamily="2" charset="0"/>
                  <a:cs typeface="Roboto" pitchFamily="2" charset="0"/>
                </a:rPr>
                <a:t>Tòa</a:t>
              </a:r>
              <a:r>
                <a:rPr lang="en-US" sz="1400" dirty="0">
                  <a:solidFill>
                    <a:schemeClr val="bg2">
                      <a:lumMod val="25000"/>
                    </a:schemeClr>
                  </a:solidFill>
                  <a:latin typeface="Roboto" pitchFamily="2" charset="0"/>
                  <a:ea typeface="Roboto" pitchFamily="2" charset="0"/>
                  <a:cs typeface="Roboto" pitchFamily="2" charset="0"/>
                </a:rPr>
                <a:t> nhà Thủy Lợi 4, 286-288 Nguyễn Xí, Phường Bình Lợi Trung, Tp. Hồ Chí Minh</a:t>
              </a:r>
            </a:p>
          </p:txBody>
        </p:sp>
        <p:pic>
          <p:nvPicPr>
            <p:cNvPr id="34" name="Graphic 33" descr="Building outline">
              <a:extLst>
                <a:ext uri="{FF2B5EF4-FFF2-40B4-BE49-F238E27FC236}">
                  <a16:creationId xmlns:a16="http://schemas.microsoft.com/office/drawing/2014/main" id="{C8D7A578-4A93-4111-71D0-A0D1E86B8B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08522" y="5715431"/>
              <a:ext cx="278664" cy="278664"/>
            </a:xfrm>
            <a:prstGeom prst="rect">
              <a:avLst/>
            </a:prstGeom>
          </p:spPr>
        </p:pic>
      </p:grpSp>
      <p:sp>
        <p:nvSpPr>
          <p:cNvPr id="36" name="Freeform: Shape 35">
            <a:extLst>
              <a:ext uri="{FF2B5EF4-FFF2-40B4-BE49-F238E27FC236}">
                <a16:creationId xmlns:a16="http://schemas.microsoft.com/office/drawing/2014/main" id="{4A840208-3FA1-679B-6021-9E8A046735A4}"/>
              </a:ext>
            </a:extLst>
          </p:cNvPr>
          <p:cNvSpPr/>
          <p:nvPr/>
        </p:nvSpPr>
        <p:spPr>
          <a:xfrm rot="10800000">
            <a:off x="-1806" y="5964002"/>
            <a:ext cx="12192000" cy="893998"/>
          </a:xfrm>
          <a:custGeom>
            <a:avLst/>
            <a:gdLst>
              <a:gd name="csX0" fmla="*/ 3849 w 3796145"/>
              <a:gd name="csY0" fmla="*/ 0 h 4394200"/>
              <a:gd name="csX1" fmla="*/ 3792296 w 3796145"/>
              <a:gd name="csY1" fmla="*/ 0 h 4394200"/>
              <a:gd name="csX2" fmla="*/ 3796145 w 3796145"/>
              <a:gd name="csY2" fmla="*/ 76223 h 4394200"/>
              <a:gd name="csX3" fmla="*/ 3796145 w 3796145"/>
              <a:gd name="csY3" fmla="*/ 2514577 h 4394200"/>
              <a:gd name="csX4" fmla="*/ 1916522 w 3796145"/>
              <a:gd name="csY4" fmla="*/ 4394200 h 4394200"/>
              <a:gd name="csX5" fmla="*/ 1879623 w 3796145"/>
              <a:gd name="csY5" fmla="*/ 4394200 h 4394200"/>
              <a:gd name="csX6" fmla="*/ 0 w 3796145"/>
              <a:gd name="csY6" fmla="*/ 2514577 h 4394200"/>
              <a:gd name="csX7" fmla="*/ 0 w 3796145"/>
              <a:gd name="csY7" fmla="*/ 76223 h 4394200"/>
              <a:gd name="csX8" fmla="*/ 3849 w 3796145"/>
              <a:gd name="csY8" fmla="*/ 0 h 4394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796145" h="4394200">
                <a:moveTo>
                  <a:pt x="3849" y="0"/>
                </a:moveTo>
                <a:lnTo>
                  <a:pt x="3792296" y="0"/>
                </a:lnTo>
                <a:lnTo>
                  <a:pt x="3796145" y="76223"/>
                </a:lnTo>
                <a:lnTo>
                  <a:pt x="3796145" y="2514577"/>
                </a:lnTo>
                <a:cubicBezTo>
                  <a:pt x="3796145" y="3552664"/>
                  <a:pt x="2954609" y="4394200"/>
                  <a:pt x="1916522" y="4394200"/>
                </a:cubicBezTo>
                <a:lnTo>
                  <a:pt x="1879623" y="4394200"/>
                </a:lnTo>
                <a:cubicBezTo>
                  <a:pt x="841536" y="4394200"/>
                  <a:pt x="0" y="3552664"/>
                  <a:pt x="0" y="2514577"/>
                </a:cubicBezTo>
                <a:lnTo>
                  <a:pt x="0" y="76223"/>
                </a:lnTo>
                <a:lnTo>
                  <a:pt x="3849" y="0"/>
                </a:lnTo>
                <a:close/>
              </a:path>
            </a:pathLst>
          </a:custGeom>
          <a:gradFill flip="none" rotWithShape="1">
            <a:gsLst>
              <a:gs pos="39000">
                <a:srgbClr val="006AE4">
                  <a:alpha val="70000"/>
                </a:srgbClr>
              </a:gs>
              <a:gs pos="2000">
                <a:srgbClr val="0070C0"/>
              </a:gs>
              <a:gs pos="100000">
                <a:srgbClr val="0066FF"/>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vi-VN"/>
          </a:p>
        </p:txBody>
      </p:sp>
    </p:spTree>
    <p:extLst>
      <p:ext uri="{BB962C8B-B14F-4D97-AF65-F5344CB8AC3E}">
        <p14:creationId xmlns:p14="http://schemas.microsoft.com/office/powerpoint/2010/main" val="35535184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1"/>
                                        </p:tgtEl>
                                      </p:cBhvr>
                                    </p:animEffect>
                                    <p:animScale>
                                      <p:cBhvr>
                                        <p:cTn id="7" dur="250" autoRev="1" fill="hold"/>
                                        <p:tgtEl>
                                          <p:spTgt spid="31"/>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32"/>
                                        </p:tgtEl>
                                      </p:cBhvr>
                                    </p:animEffect>
                                    <p:animScale>
                                      <p:cBhvr>
                                        <p:cTn id="10" dur="250" autoRev="1" fill="hold"/>
                                        <p:tgtEl>
                                          <p:spTgt spid="32"/>
                                        </p:tgtEl>
                                      </p:cBhvr>
                                      <p:by x="105000" y="105000"/>
                                    </p:animScale>
                                  </p:childTnLst>
                                </p:cTn>
                              </p:par>
                              <p:par>
                                <p:cTn id="11" presetID="32" presetClass="emph" presetSubtype="0" fill="hold" nodeType="withEffect">
                                  <p:stCondLst>
                                    <p:cond delay="0"/>
                                  </p:stCondLst>
                                  <p:childTnLst>
                                    <p:animRot by="120000">
                                      <p:cBhvr>
                                        <p:cTn id="12" dur="100" fill="hold">
                                          <p:stCondLst>
                                            <p:cond delay="0"/>
                                          </p:stCondLst>
                                        </p:cTn>
                                        <p:tgtEl>
                                          <p:spTgt spid="25"/>
                                        </p:tgtEl>
                                        <p:attrNameLst>
                                          <p:attrName>r</p:attrName>
                                        </p:attrNameLst>
                                      </p:cBhvr>
                                    </p:animRot>
                                    <p:animRot by="-240000">
                                      <p:cBhvr>
                                        <p:cTn id="13" dur="200" fill="hold">
                                          <p:stCondLst>
                                            <p:cond delay="200"/>
                                          </p:stCondLst>
                                        </p:cTn>
                                        <p:tgtEl>
                                          <p:spTgt spid="25"/>
                                        </p:tgtEl>
                                        <p:attrNameLst>
                                          <p:attrName>r</p:attrName>
                                        </p:attrNameLst>
                                      </p:cBhvr>
                                    </p:animRot>
                                    <p:animRot by="240000">
                                      <p:cBhvr>
                                        <p:cTn id="14" dur="200" fill="hold">
                                          <p:stCondLst>
                                            <p:cond delay="400"/>
                                          </p:stCondLst>
                                        </p:cTn>
                                        <p:tgtEl>
                                          <p:spTgt spid="25"/>
                                        </p:tgtEl>
                                        <p:attrNameLst>
                                          <p:attrName>r</p:attrName>
                                        </p:attrNameLst>
                                      </p:cBhvr>
                                    </p:animRot>
                                    <p:animRot by="-240000">
                                      <p:cBhvr>
                                        <p:cTn id="15" dur="200" fill="hold">
                                          <p:stCondLst>
                                            <p:cond delay="600"/>
                                          </p:stCondLst>
                                        </p:cTn>
                                        <p:tgtEl>
                                          <p:spTgt spid="25"/>
                                        </p:tgtEl>
                                        <p:attrNameLst>
                                          <p:attrName>r</p:attrName>
                                        </p:attrNameLst>
                                      </p:cBhvr>
                                    </p:animRot>
                                    <p:animRot by="120000">
                                      <p:cBhvr>
                                        <p:cTn id="16" dur="200" fill="hold">
                                          <p:stCondLst>
                                            <p:cond delay="800"/>
                                          </p:stCondLst>
                                        </p:cTn>
                                        <p:tgtEl>
                                          <p:spTgt spid="25"/>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28"/>
                                        </p:tgtEl>
                                        <p:attrNameLst>
                                          <p:attrName>r</p:attrName>
                                        </p:attrNameLst>
                                      </p:cBhvr>
                                    </p:animRot>
                                    <p:animRot by="-240000">
                                      <p:cBhvr>
                                        <p:cTn id="19" dur="200" fill="hold">
                                          <p:stCondLst>
                                            <p:cond delay="200"/>
                                          </p:stCondLst>
                                        </p:cTn>
                                        <p:tgtEl>
                                          <p:spTgt spid="28"/>
                                        </p:tgtEl>
                                        <p:attrNameLst>
                                          <p:attrName>r</p:attrName>
                                        </p:attrNameLst>
                                      </p:cBhvr>
                                    </p:animRot>
                                    <p:animRot by="240000">
                                      <p:cBhvr>
                                        <p:cTn id="20" dur="200" fill="hold">
                                          <p:stCondLst>
                                            <p:cond delay="400"/>
                                          </p:stCondLst>
                                        </p:cTn>
                                        <p:tgtEl>
                                          <p:spTgt spid="28"/>
                                        </p:tgtEl>
                                        <p:attrNameLst>
                                          <p:attrName>r</p:attrName>
                                        </p:attrNameLst>
                                      </p:cBhvr>
                                    </p:animRot>
                                    <p:animRot by="-240000">
                                      <p:cBhvr>
                                        <p:cTn id="21" dur="200" fill="hold">
                                          <p:stCondLst>
                                            <p:cond delay="600"/>
                                          </p:stCondLst>
                                        </p:cTn>
                                        <p:tgtEl>
                                          <p:spTgt spid="28"/>
                                        </p:tgtEl>
                                        <p:attrNameLst>
                                          <p:attrName>r</p:attrName>
                                        </p:attrNameLst>
                                      </p:cBhvr>
                                    </p:animRot>
                                    <p:animRot by="120000">
                                      <p:cBhvr>
                                        <p:cTn id="22" dur="200" fill="hold">
                                          <p:stCondLst>
                                            <p:cond delay="800"/>
                                          </p:stCondLst>
                                        </p:cTn>
                                        <p:tgtEl>
                                          <p:spTgt spid="28"/>
                                        </p:tgtEl>
                                        <p:attrNameLst>
                                          <p:attrName>r</p:attrName>
                                        </p:attrNameLst>
                                      </p:cBhvr>
                                    </p:animRo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3922</TotalTime>
  <Words>2302</Words>
  <Application>Microsoft Office PowerPoint</Application>
  <PresentationFormat>Widescreen</PresentationFormat>
  <Paragraphs>267</Paragraphs>
  <Slides>21</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Aptos Display</vt:lpstr>
      <vt:lpstr>Arial</vt:lpstr>
      <vt:lpstr>Roboto</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Quyên Lưu</dc:creator>
  <cp:lastModifiedBy>Quyên Lưu</cp:lastModifiedBy>
  <cp:revision>75</cp:revision>
  <dcterms:created xsi:type="dcterms:W3CDTF">2026-10-12T03:30:21Z</dcterms:created>
  <dcterms:modified xsi:type="dcterms:W3CDTF">2026-10-22T03:01:50Z</dcterms:modified>
</cp:coreProperties>
</file>